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2.xml" ContentType="application/vnd.openxmlformats-officedocument.themeOverrid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3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4.xml" ContentType="application/vnd.openxmlformats-officedocument.drawingml.chartshapes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82" r:id="rId2"/>
    <p:sldId id="280" r:id="rId3"/>
    <p:sldId id="281" r:id="rId4"/>
    <p:sldId id="277" r:id="rId5"/>
    <p:sldId id="283" r:id="rId6"/>
    <p:sldId id="286" r:id="rId7"/>
    <p:sldId id="285" r:id="rId8"/>
    <p:sldId id="284" r:id="rId9"/>
    <p:sldId id="287" r:id="rId10"/>
  </p:sldIdLst>
  <p:sldSz cx="12192000" cy="6858000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95CBA2"/>
    <a:srgbClr val="EF81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D6B6E9-35BC-4A09-BDAD-65BEE566BD6F}" v="861" dt="2025-04-22T02:24:30.909"/>
    <p1510:client id="{7642884E-52E5-46A5-83F0-4252FA98CBBF}" v="1" dt="2025-04-22T19:24:29.6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22"/>
    <p:restoredTop sz="96281" autoAdjust="0"/>
  </p:normalViewPr>
  <p:slideViewPr>
    <p:cSldViewPr snapToGrid="0" snapToObjects="1">
      <p:cViewPr varScale="1">
        <p:scale>
          <a:sx n="122" d="100"/>
          <a:sy n="122" d="100"/>
        </p:scale>
        <p:origin x="6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PABIEM%20JURIDICO\Downloads\Grafica%20OPABIEM%20(2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Hoja_de_c_lculo_de_Microsoft_Excel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PABIEM%20JURIDICO\Downloads\Grafica%20OPABIEM%20(2)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4.xml"/><Relationship Id="rId1" Type="http://schemas.microsoft.com/office/2011/relationships/chartStyle" Target="style4.xml"/><Relationship Id="rId5" Type="http://schemas.openxmlformats.org/officeDocument/2006/relationships/chartUserShapes" Target="../drawings/drawing3.xml"/><Relationship Id="rId4" Type="http://schemas.openxmlformats.org/officeDocument/2006/relationships/package" Target="../embeddings/Hoja_de_c_lculo_de_Microsoft_Excel1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PABIEM%20JURIDICO\Downloads\Grafica%20OPABIEM%20(2)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Hoja_de_c_lculo_de_Microsoft_Excel2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PABIEM%20JURIDICO\Downloads\Grafica%20OPABIEM%20(2)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C00000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es-MX" sz="1200" b="1" i="0" baseline="0" noProof="0" dirty="0">
                <a:solidFill>
                  <a:srgbClr val="FFC000"/>
                </a:solidFill>
                <a:effectLst/>
                <a:latin typeface="Arial Narrow" panose="020B0606020202030204" pitchFamily="34" charset="0"/>
              </a:rPr>
              <a:t>META PLANEADA Y ALCANZADA A NIVEL COMPONENTE </a:t>
            </a:r>
          </a:p>
          <a:p>
            <a:pPr>
              <a:defRPr>
                <a:solidFill>
                  <a:srgbClr val="C00000"/>
                </a:solidFill>
                <a:latin typeface="Arial Narrow" panose="020B0606020202030204" pitchFamily="34" charset="0"/>
              </a:defRPr>
            </a:pPr>
            <a:r>
              <a:rPr lang="es-MX" sz="1200" b="1" i="0" baseline="0" noProof="0" dirty="0">
                <a:solidFill>
                  <a:srgbClr val="FFC000"/>
                </a:solidFill>
                <a:effectLst/>
                <a:latin typeface="Arial Narrow" panose="020B0606020202030204" pitchFamily="34" charset="0"/>
              </a:rPr>
              <a:t>OPERADORA Y ADMINISTRADORA DE BIENES MUNICIPALES S. A. DE C. V.</a:t>
            </a:r>
            <a:endParaRPr lang="es-MX" sz="1200" b="1" noProof="0" dirty="0">
              <a:solidFill>
                <a:srgbClr val="FFC000"/>
              </a:solidFill>
              <a:effectLst/>
              <a:latin typeface="Arial Narrow" panose="020B0606020202030204" pitchFamily="34" charset="0"/>
            </a:endParaRPr>
          </a:p>
          <a:p>
            <a:pPr>
              <a:defRPr>
                <a:solidFill>
                  <a:srgbClr val="C00000"/>
                </a:solidFill>
                <a:latin typeface="Arial Narrow" panose="020B0606020202030204" pitchFamily="34" charset="0"/>
              </a:defRPr>
            </a:pPr>
            <a:r>
              <a:rPr lang="es-MX" sz="1200" b="1" i="0" baseline="0" noProof="0" dirty="0">
                <a:solidFill>
                  <a:srgbClr val="FFC000"/>
                </a:solidFill>
                <a:effectLst/>
                <a:latin typeface="Arial Narrow" panose="020B0606020202030204" pitchFamily="34" charset="0"/>
              </a:rPr>
              <a:t>PRIMER TRIMESTRE 2025</a:t>
            </a:r>
            <a:endParaRPr lang="es-MX" sz="1200" b="1" noProof="0" dirty="0">
              <a:solidFill>
                <a:srgbClr val="FFC000"/>
              </a:solidFill>
              <a:effectLst/>
              <a:latin typeface="Arial Narrow" panose="020B0606020202030204" pitchFamily="34" charset="0"/>
            </a:endParaRPr>
          </a:p>
          <a:p>
            <a:pPr>
              <a:defRPr>
                <a:solidFill>
                  <a:srgbClr val="C00000"/>
                </a:solidFill>
                <a:latin typeface="Arial Narrow" panose="020B0606020202030204" pitchFamily="34" charset="0"/>
              </a:defRPr>
            </a:pPr>
            <a:r>
              <a:rPr lang="es-MX" sz="1200" b="1" i="0" baseline="0" noProof="0" dirty="0">
                <a:solidFill>
                  <a:srgbClr val="FFC000"/>
                </a:solidFill>
                <a:effectLst/>
                <a:latin typeface="Arial Narrow" panose="020B0606020202030204" pitchFamily="34" charset="0"/>
              </a:rPr>
              <a:t>EN UNIDADES Y PORCENTAJE DE AVANCE</a:t>
            </a:r>
            <a:endParaRPr lang="es-MX" sz="1200" b="1" noProof="0" dirty="0">
              <a:solidFill>
                <a:srgbClr val="FFC000"/>
              </a:solidFill>
              <a:effectLst/>
              <a:latin typeface="Arial Narrow" panose="020B0606020202030204" pitchFamily="34" charset="0"/>
            </a:endParaRPr>
          </a:p>
        </c:rich>
      </c:tx>
      <c:layout>
        <c:manualLayout>
          <c:xMode val="edge"/>
          <c:yMode val="edge"/>
          <c:x val="0.11220497324694705"/>
          <c:y val="3.6359060544793068E-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C00000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0.14256541325446595"/>
          <c:y val="0.1561454217914825"/>
          <c:w val="0.67403419070943371"/>
          <c:h val="0.685036418663556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'Componente Aprov 1 1T22'!$B$4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'Componente Aprov 1 1T22'!$C$3</c:f>
              <c:strCache>
                <c:ptCount val="1"/>
                <c:pt idx="0">
                  <c:v>Servicios otorgados por la OPABIEM</c:v>
                </c:pt>
              </c:strCache>
            </c:strRef>
          </c:cat>
          <c:val>
            <c:numRef>
              <c:f>'Componente Aprov 1 1T22'!$C$4</c:f>
              <c:numCache>
                <c:formatCode>General</c:formatCode>
                <c:ptCount val="1"/>
                <c:pt idx="0">
                  <c:v>525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1A-4A78-ACF8-DEB32E79AE4B}"/>
            </c:ext>
          </c:extLst>
        </c:ser>
        <c:ser>
          <c:idx val="1"/>
          <c:order val="1"/>
          <c:tx>
            <c:strRef>
              <c:f>'Componente Aprov 1 1T22'!$B$5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  <a:ln>
                <a:solidFill>
                  <a:srgbClr val="FFC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1FA0-4954-96E4-96FA564E3788}"/>
              </c:ext>
            </c:extLst>
          </c:dPt>
          <c:dLbls>
            <c:delete val="1"/>
          </c:dLbls>
          <c:cat>
            <c:strRef>
              <c:f>'Componente Aprov 1 1T22'!$C$3</c:f>
              <c:strCache>
                <c:ptCount val="1"/>
                <c:pt idx="0">
                  <c:v>Servicios otorgados por la OPABIEM</c:v>
                </c:pt>
              </c:strCache>
            </c:strRef>
          </c:cat>
          <c:val>
            <c:numRef>
              <c:f>'Componente Aprov 1 1T22'!$C$5</c:f>
              <c:numCache>
                <c:formatCode>General</c:formatCode>
                <c:ptCount val="1"/>
                <c:pt idx="0">
                  <c:v>417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61A-4A78-ACF8-DEB32E79AE4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1382508624"/>
        <c:axId val="-1382496656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8.5364322656757918E-2"/>
                  <c:y val="-2.870853342916154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111.11%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B61A-4A78-ACF8-DEB32E79AE4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Aprov 1 1T22'!$C$3</c:f>
              <c:strCache>
                <c:ptCount val="1"/>
                <c:pt idx="0">
                  <c:v>Servicios otorgados por la OPABIEM</c:v>
                </c:pt>
              </c:strCache>
            </c:strRef>
          </c:cat>
          <c:val>
            <c:numRef>
              <c:f>'Componente Aprov 1 1T22'!$C$6</c:f>
              <c:numCache>
                <c:formatCode>0.00%</c:formatCode>
                <c:ptCount val="1"/>
                <c:pt idx="0">
                  <c:v>0.79428571428571426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61A-4A78-ACF8-DEB32E79AE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82506992"/>
        <c:axId val="-1382502096"/>
      </c:lineChart>
      <c:catAx>
        <c:axId val="-1382508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382496656"/>
        <c:crosses val="autoZero"/>
        <c:auto val="1"/>
        <c:lblAlgn val="ctr"/>
        <c:lblOffset val="100"/>
        <c:noMultiLvlLbl val="0"/>
      </c:catAx>
      <c:valAx>
        <c:axId val="-1382496656"/>
        <c:scaling>
          <c:orientation val="minMax"/>
          <c:max val="3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noProof="0" dirty="0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82508624"/>
        <c:crosses val="autoZero"/>
        <c:crossBetween val="between"/>
        <c:majorUnit val="500"/>
        <c:minorUnit val="100"/>
      </c:valAx>
      <c:valAx>
        <c:axId val="-1382502096"/>
        <c:scaling>
          <c:orientation val="minMax"/>
          <c:max val="3.5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noProof="0" dirty="0"/>
                  <a:t>Porcentaje de 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82506992"/>
        <c:crosses val="max"/>
        <c:crossBetween val="between"/>
      </c:valAx>
      <c:catAx>
        <c:axId val="-13825069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1382502096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>
      <a:outerShdw blurRad="50800" dist="50800" dir="5400000" algn="ctr" rotWithShape="0">
        <a:srgbClr val="000000">
          <a:alpha val="98000"/>
        </a:srgbClr>
      </a:outerShdw>
    </a:effectLst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200" b="1" baseline="0" dirty="0"/>
              <a:t>METAS ALCANZADAS DURANTE EL PRIMER TRIMESTRE DEL 2025 EN UNIDADES Y PORCENTAJES NIVEL COMPONENTE</a:t>
            </a:r>
            <a:endParaRPr lang="es-MX" sz="12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0.12363019796370935"/>
          <c:y val="0.3126019223646318"/>
          <c:w val="0.74883152041956003"/>
          <c:h val="0.463196878357702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'Componente 1 1T22'!$B$4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7710-46CE-A2F6-B3A9E33FE3BA}"/>
              </c:ext>
            </c:extLst>
          </c:dPt>
          <c:dLbls>
            <c:delete val="1"/>
          </c:dLbls>
          <c:cat>
            <c:strRef>
              <c:f>'Componente 1 1T22'!$C$3</c:f>
              <c:strCache>
                <c:ptCount val="1"/>
                <c:pt idx="0">
                  <c:v>Porcentaje de Servicios Funerarios Realizados.</c:v>
                </c:pt>
              </c:strCache>
            </c:strRef>
          </c:cat>
          <c:val>
            <c:numRef>
              <c:f>'Componente 1 1T22'!$C$4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37-4430-8794-7FB4A786FF57}"/>
            </c:ext>
          </c:extLst>
        </c:ser>
        <c:ser>
          <c:idx val="1"/>
          <c:order val="1"/>
          <c:tx>
            <c:strRef>
              <c:f>'Componente 1 1T22'!$B$5</c:f>
              <c:strCache>
                <c:ptCount val="1"/>
                <c:pt idx="0">
                  <c:v>Meta Realizada</c:v>
                </c:pt>
              </c:strCache>
            </c:strRef>
          </c:tx>
          <c:spPr>
            <a:solidFill>
              <a:srgbClr val="FFC000">
                <a:lumMod val="40000"/>
                <a:lumOff val="60000"/>
              </a:srgb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delete val="1"/>
          </c:dLbls>
          <c:cat>
            <c:strRef>
              <c:f>'Componente 1 1T22'!$C$3</c:f>
              <c:strCache>
                <c:ptCount val="1"/>
                <c:pt idx="0">
                  <c:v>Porcentaje de Servicios Funerarios Realizados.</c:v>
                </c:pt>
              </c:strCache>
            </c:strRef>
          </c:cat>
          <c:val>
            <c:numRef>
              <c:f>'Componente 1 1T22'!$C$5</c:f>
              <c:numCache>
                <c:formatCode>General</c:formatCode>
                <c:ptCount val="1"/>
                <c:pt idx="0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37-4430-8794-7FB4A786FF5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1310768224"/>
        <c:axId val="-1310756256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1413695052795719E-2"/>
                  <c:y val="-3.5862553234948254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tx1"/>
                        </a:solidFill>
                      </a:rPr>
                      <a:t>60%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B1E1-481F-B682-1A016620270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1T22'!$C$3</c:f>
              <c:strCache>
                <c:ptCount val="1"/>
                <c:pt idx="0">
                  <c:v>Porcentaje de Servicios Funerarios Realizados.</c:v>
                </c:pt>
              </c:strCache>
            </c:strRef>
          </c:cat>
          <c:val>
            <c:numRef>
              <c:f>'Componente 1 1T22'!$C$6</c:f>
              <c:numCache>
                <c:formatCode>0.00%</c:formatCode>
                <c:ptCount val="1"/>
                <c:pt idx="0">
                  <c:v>0.8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137-4430-8794-7FB4A786FF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10761152"/>
        <c:axId val="-1310756800"/>
      </c:lineChart>
      <c:catAx>
        <c:axId val="-1310768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56256"/>
        <c:crosses val="autoZero"/>
        <c:auto val="1"/>
        <c:lblAlgn val="ctr"/>
        <c:lblOffset val="100"/>
        <c:noMultiLvlLbl val="0"/>
      </c:catAx>
      <c:valAx>
        <c:axId val="-1310756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68224"/>
        <c:crosses val="autoZero"/>
        <c:crossBetween val="between"/>
      </c:valAx>
      <c:valAx>
        <c:axId val="-131075680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61152"/>
        <c:crosses val="max"/>
        <c:crossBetween val="between"/>
      </c:valAx>
      <c:catAx>
        <c:axId val="-131076115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1310756800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C00000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es-MX" sz="1200" b="1" i="0" baseline="0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METAS PLANEADAS Y ALCANZADAS A NIVEL ACTIVIDAD </a:t>
            </a:r>
            <a:endParaRPr lang="es-MX" sz="1200" dirty="0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  <a:p>
            <a:pPr>
              <a:defRPr>
                <a:solidFill>
                  <a:srgbClr val="C00000"/>
                </a:solidFill>
                <a:latin typeface="Arial Narrow" panose="020B0606020202030204" pitchFamily="34" charset="0"/>
              </a:defRPr>
            </a:pPr>
            <a:r>
              <a:rPr lang="es-MX" sz="1200" b="1" i="0" baseline="0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PRIMER TRIMESTRE 2025</a:t>
            </a:r>
            <a:endParaRPr lang="es-MX" sz="1200" dirty="0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  <a:p>
            <a:pPr>
              <a:defRPr>
                <a:solidFill>
                  <a:srgbClr val="C00000"/>
                </a:solidFill>
                <a:latin typeface="Arial Narrow" panose="020B0606020202030204" pitchFamily="34" charset="0"/>
              </a:defRPr>
            </a:pPr>
            <a:r>
              <a:rPr lang="es-MX" sz="1200" b="1" i="0" baseline="0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EN UNIDADES Y PORCENTAJE DE AVANCE</a:t>
            </a:r>
            <a:endParaRPr lang="es-MX" sz="1200" dirty="0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c:rich>
      </c:tx>
      <c:layout>
        <c:manualLayout>
          <c:xMode val="edge"/>
          <c:yMode val="edge"/>
          <c:x val="0.12362808568393363"/>
          <c:y val="1.99275390744521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C00000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0.10662895628716822"/>
          <c:y val="0.21507297546833318"/>
          <c:w val="0.75047535922517583"/>
          <c:h val="0.538507829863251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'Actividades Aprov Servicios de 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chemeClr val="tx1">
                  <a:alpha val="42000"/>
                </a:schemeClr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4.0578623048390198E-17"/>
                  <c:y val="-4.9652791353016007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37B5-4DF2-B9BD-78ACAF22AC5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34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305B-4939-BBF5-F4E5DBBAB5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Aprov Servicios de '!$C$3:$D$3</c:f>
              <c:strCache>
                <c:ptCount val="2"/>
                <c:pt idx="0">
                  <c:v>Ejecución de servicios de velación y cremación</c:v>
                </c:pt>
                <c:pt idx="1">
                  <c:v>Servicios de Velación y Sepultura.</c:v>
                </c:pt>
              </c:strCache>
            </c:strRef>
          </c:cat>
          <c:val>
            <c:numRef>
              <c:f>'Actividades Aprov Servicios de '!$C$4:$D$4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C9-487F-80BE-E080E397A089}"/>
            </c:ext>
          </c:extLst>
        </c:ser>
        <c:ser>
          <c:idx val="1"/>
          <c:order val="1"/>
          <c:tx>
            <c:strRef>
              <c:f>'Actividades Aprov Servicios de 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2.213405008151256E-3"/>
                  <c:y val="-4.965279135301604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37B5-4DF2-B9BD-78ACAF22AC5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15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305B-4939-BBF5-F4E5DBBAB5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Aprov Servicios de '!$C$3:$D$3</c:f>
              <c:strCache>
                <c:ptCount val="2"/>
                <c:pt idx="0">
                  <c:v>Ejecución de servicios de velación y cremación</c:v>
                </c:pt>
                <c:pt idx="1">
                  <c:v>Servicios de Velación y Sepultura.</c:v>
                </c:pt>
              </c:strCache>
            </c:strRef>
          </c:cat>
          <c:val>
            <c:numRef>
              <c:f>'Actividades Aprov Servicios de '!$C$5:$D$5</c:f>
              <c:numCache>
                <c:formatCode>General</c:formatCode>
                <c:ptCount val="2"/>
                <c:pt idx="0">
                  <c:v>51</c:v>
                </c:pt>
                <c:pt idx="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C9-487F-80BE-E080E397A0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1"/>
        <c:axId val="-1310760608"/>
        <c:axId val="-1310769312"/>
      </c:barChart>
      <c:catAx>
        <c:axId val="-1310760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310769312"/>
        <c:crosses val="autoZero"/>
        <c:auto val="1"/>
        <c:lblAlgn val="ctr"/>
        <c:lblOffset val="100"/>
        <c:noMultiLvlLbl val="0"/>
      </c:catAx>
      <c:valAx>
        <c:axId val="-131076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60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200" b="1" baseline="0" dirty="0"/>
              <a:t>METAS ALCANZADAS DURANTE EL PRIMER TRIMESTRE DE 2025 EN UNIDADES Y PORCENTAJES NIVEL COMPONENTE</a:t>
            </a:r>
            <a:endParaRPr lang="es-MX" sz="1200" b="1" dirty="0"/>
          </a:p>
        </c:rich>
      </c:tx>
      <c:layout>
        <c:manualLayout>
          <c:xMode val="edge"/>
          <c:yMode val="edge"/>
          <c:x val="0.1487083326588862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'Componente 1 1T22'!$B$4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1T22'!$C$3</c:f>
              <c:strCache>
                <c:ptCount val="1"/>
                <c:pt idx="0">
                  <c:v>Porcentaje de Incremento de Introductres en Rastro</c:v>
                </c:pt>
              </c:strCache>
            </c:strRef>
          </c:cat>
          <c:val>
            <c:numRef>
              <c:f>'Componente 1 1T22'!$C$4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37-4430-8794-7FB4A786FF57}"/>
            </c:ext>
          </c:extLst>
        </c:ser>
        <c:ser>
          <c:idx val="1"/>
          <c:order val="1"/>
          <c:tx>
            <c:strRef>
              <c:f>'Componente 1 1T22'!$B$5</c:f>
              <c:strCache>
                <c:ptCount val="1"/>
                <c:pt idx="0">
                  <c:v>Meta Realizada</c:v>
                </c:pt>
              </c:strCache>
            </c:strRef>
          </c:tx>
          <c:spPr>
            <a:solidFill>
              <a:srgbClr val="FFC000">
                <a:lumMod val="40000"/>
                <a:lumOff val="6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1T22'!$C$3</c:f>
              <c:strCache>
                <c:ptCount val="1"/>
                <c:pt idx="0">
                  <c:v>Porcentaje de Incremento de Introductres en Rastro</c:v>
                </c:pt>
              </c:strCache>
            </c:strRef>
          </c:cat>
          <c:val>
            <c:numRef>
              <c:f>'Componente 1 1T22'!$C$5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37-4430-8794-7FB4A786FF5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1310763328"/>
        <c:axId val="-131076550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1T22'!$C$3</c:f>
              <c:strCache>
                <c:ptCount val="1"/>
                <c:pt idx="0">
                  <c:v>Porcentaje de Incremento de Introductres en Rastro</c:v>
                </c:pt>
              </c:strCache>
            </c:strRef>
          </c:cat>
          <c:val>
            <c:numRef>
              <c:f>'Componente 1 1T22'!$C$6</c:f>
              <c:numCache>
                <c:formatCode>0.00%</c:formatCode>
                <c:ptCount val="1"/>
                <c:pt idx="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137-4430-8794-7FB4A786FF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10757344"/>
        <c:axId val="-1310768768"/>
      </c:lineChart>
      <c:catAx>
        <c:axId val="-1310763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65504"/>
        <c:crosses val="autoZero"/>
        <c:auto val="1"/>
        <c:lblAlgn val="ctr"/>
        <c:lblOffset val="100"/>
        <c:noMultiLvlLbl val="0"/>
      </c:catAx>
      <c:valAx>
        <c:axId val="-1310765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63328"/>
        <c:crosses val="autoZero"/>
        <c:crossBetween val="between"/>
      </c:valAx>
      <c:valAx>
        <c:axId val="-1310768768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57344"/>
        <c:crosses val="max"/>
        <c:crossBetween val="between"/>
      </c:valAx>
      <c:catAx>
        <c:axId val="-13107573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1310768768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solidFill>
          <a:sysClr val="window" lastClr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  <c:userShapes r:id="rId5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200" b="1" i="0" baseline="0" dirty="0">
                <a:effectLst/>
              </a:rPr>
              <a:t>METAS PLANEADAS Y ALCANZADAS A NIVEL ACTIVIDAD </a:t>
            </a:r>
            <a:endParaRPr lang="es-MX" sz="1200" dirty="0">
              <a:effectLst/>
            </a:endParaRPr>
          </a:p>
          <a:p>
            <a:pPr>
              <a:defRPr/>
            </a:pPr>
            <a:r>
              <a:rPr lang="es-MX" sz="1200" b="1" i="0" baseline="0" dirty="0">
                <a:effectLst/>
              </a:rPr>
              <a:t>PRIMER TRIMESTRE 2025</a:t>
            </a:r>
            <a:endParaRPr lang="es-MX" sz="1200" dirty="0">
              <a:effectLst/>
            </a:endParaRPr>
          </a:p>
          <a:p>
            <a:pPr>
              <a:defRPr/>
            </a:pPr>
            <a:r>
              <a:rPr lang="es-MX" sz="1200" b="1" i="0" baseline="0" dirty="0">
                <a:effectLst/>
              </a:rPr>
              <a:t>EN UNIDADES Y PORCENTAJE DE AVANCE</a:t>
            </a:r>
            <a:endParaRPr lang="es-MX" sz="1200" dirty="0">
              <a:effectLst/>
            </a:endParaRPr>
          </a:p>
        </c:rich>
      </c:tx>
      <c:layout>
        <c:manualLayout>
          <c:xMode val="edge"/>
          <c:yMode val="edge"/>
          <c:x val="0.12362808568393363"/>
          <c:y val="1.99275390744521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9.9454153018243965E-2"/>
          <c:y val="0.25185167875510334"/>
          <c:w val="0.75373521506350849"/>
          <c:h val="0.515606343564275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'[Grafica OPABIEM (2).xlsx]Actividades Aprov Servicios ope'!$B$4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'[Grafica OPABIEM (2).xlsx]Actividades Aprov Servicios ope'!$C$3:$E$3</c:f>
              <c:strCache>
                <c:ptCount val="3"/>
                <c:pt idx="0">
                  <c:v> Ejecución de servicios de maquila de ganado porcino</c:v>
                </c:pt>
                <c:pt idx="1">
                  <c:v>Ejecución de servicios de maquila de ganado bovino.</c:v>
                </c:pt>
                <c:pt idx="2">
                  <c:v>Ejecución de servicios de maquila de ganado ovino.</c:v>
                </c:pt>
              </c:strCache>
            </c:strRef>
          </c:cat>
          <c:val>
            <c:numRef>
              <c:f>'[Grafica OPABIEM (2).xlsx]Actividades Aprov Servicios ope'!$C$4:$E$4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36-4484-AD31-5A1EB82CEE0B}"/>
            </c:ext>
          </c:extLst>
        </c:ser>
        <c:ser>
          <c:idx val="1"/>
          <c:order val="1"/>
          <c:tx>
            <c:strRef>
              <c:f>'[Grafica OPABIEM (2).xlsx]Actividades Aprov Servicios ope'!$B$5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'[Grafica OPABIEM (2).xlsx]Actividades Aprov Servicios ope'!$C$3:$E$3</c:f>
              <c:strCache>
                <c:ptCount val="3"/>
                <c:pt idx="0">
                  <c:v> Ejecución de servicios de maquila de ganado porcino</c:v>
                </c:pt>
                <c:pt idx="1">
                  <c:v>Ejecución de servicios de maquila de ganado bovino.</c:v>
                </c:pt>
                <c:pt idx="2">
                  <c:v>Ejecución de servicios de maquila de ganado ovino.</c:v>
                </c:pt>
              </c:strCache>
            </c:strRef>
          </c:cat>
          <c:val>
            <c:numRef>
              <c:f>'[Grafica OPABIEM (2).xlsx]Actividades Aprov Servicios ope'!$C$5:$E$5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A36-4484-AD31-5A1EB82CEE0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1310757888"/>
        <c:axId val="-131075462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'[Grafica OPABIEM (2).xlsx]Actividades Aprov Servicios ope'!$C$3:$E$3</c:f>
              <c:strCache>
                <c:ptCount val="3"/>
                <c:pt idx="0">
                  <c:v> Ejecución de servicios de maquila de ganado porcino</c:v>
                </c:pt>
                <c:pt idx="1">
                  <c:v>Ejecución de servicios de maquila de ganado bovino.</c:v>
                </c:pt>
                <c:pt idx="2">
                  <c:v>Ejecución de servicios de maquila de ganado ovino.</c:v>
                </c:pt>
              </c:strCache>
            </c:strRef>
          </c:cat>
          <c:val>
            <c:numRef>
              <c:f>'[Grafica OPABIEM (2).xlsx]Actividades Aprov Servicios ope'!$C$6:$E$6</c:f>
              <c:numCache>
                <c:formatCode>0.00%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A36-4484-AD31-5A1EB82CEE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10759520"/>
        <c:axId val="-1310767136"/>
      </c:lineChart>
      <c:catAx>
        <c:axId val="-1310757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310754624"/>
        <c:crosses val="autoZero"/>
        <c:auto val="1"/>
        <c:lblAlgn val="ctr"/>
        <c:lblOffset val="100"/>
        <c:noMultiLvlLbl val="0"/>
      </c:catAx>
      <c:valAx>
        <c:axId val="-1310754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57888"/>
        <c:crosses val="autoZero"/>
        <c:crossBetween val="between"/>
      </c:valAx>
      <c:valAx>
        <c:axId val="-131076713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59520"/>
        <c:crosses val="max"/>
        <c:crossBetween val="between"/>
      </c:valAx>
      <c:catAx>
        <c:axId val="-13107595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1310767136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es-MX" sz="1200" b="1" baseline="0" dirty="0">
                <a:solidFill>
                  <a:schemeClr val="tx1"/>
                </a:solidFill>
                <a:latin typeface="Arial Narrow" panose="020B0606020202030204" pitchFamily="34" charset="0"/>
              </a:rPr>
              <a:t>METAS ALCANZADAS DURANTE EL PRIMER TRIMESTRE 2025 EN UNIDADES Y PORCENTAJES NIVEL COMPONENTE</a:t>
            </a:r>
            <a:endParaRPr lang="es-MX" sz="12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c:rich>
      </c:tx>
      <c:layout>
        <c:manualLayout>
          <c:xMode val="edge"/>
          <c:yMode val="edge"/>
          <c:x val="0.13249276992721368"/>
          <c:y val="4.379744543640102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0.11506471994259107"/>
          <c:y val="0.29571962854909567"/>
          <c:w val="0.74883152041956003"/>
          <c:h val="0.438127629492904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'Componente 1 1T22'!$B$4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374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E5C-4E34-B1C0-ED7CD799B2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1T22'!$C$3</c:f>
              <c:strCache>
                <c:ptCount val="1"/>
                <c:pt idx="0">
                  <c:v>Servicios de sepulturas </c:v>
                </c:pt>
              </c:strCache>
            </c:strRef>
          </c:cat>
          <c:val>
            <c:numRef>
              <c:f>'Componente 1 1T22'!$C$4</c:f>
              <c:numCache>
                <c:formatCode>General</c:formatCode>
                <c:ptCount val="1"/>
                <c:pt idx="0">
                  <c:v>425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37-4430-8794-7FB4A786FF57}"/>
            </c:ext>
          </c:extLst>
        </c:ser>
        <c:ser>
          <c:idx val="1"/>
          <c:order val="1"/>
          <c:tx>
            <c:strRef>
              <c:f>'Componente 1 1T22'!$B$5</c:f>
              <c:strCache>
                <c:ptCount val="1"/>
                <c:pt idx="0">
                  <c:v>Meta Realizada</c:v>
                </c:pt>
              </c:strCache>
            </c:strRef>
          </c:tx>
          <c:spPr>
            <a:solidFill>
              <a:srgbClr val="FFC000">
                <a:lumMod val="40000"/>
                <a:lumOff val="60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455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27AC-4CB1-ACD7-3FD7A50C2BE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1T22'!$C$3</c:f>
              <c:strCache>
                <c:ptCount val="1"/>
                <c:pt idx="0">
                  <c:v>Servicios de sepulturas </c:v>
                </c:pt>
              </c:strCache>
            </c:strRef>
          </c:cat>
          <c:val>
            <c:numRef>
              <c:f>'Componente 1 1T22'!$C$5</c:f>
              <c:numCache>
                <c:formatCode>General</c:formatCode>
                <c:ptCount val="1"/>
                <c:pt idx="0">
                  <c:v>337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37-4430-8794-7FB4A786FF5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1310762240"/>
        <c:axId val="-1310758432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9.8503165854632299E-2"/>
                  <c:y val="-0.1014782738258907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121.65%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352481560616607"/>
                      <c:h val="9.8075766997610864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0-D0BB-4FA5-82DB-A6BEA12954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1T22'!$C$3</c:f>
              <c:strCache>
                <c:ptCount val="1"/>
                <c:pt idx="0">
                  <c:v>Servicios de sepulturas </c:v>
                </c:pt>
              </c:strCache>
            </c:strRef>
          </c:cat>
          <c:val>
            <c:numRef>
              <c:f>'Componente 1 1T22'!$C$6</c:f>
              <c:numCache>
                <c:formatCode>0.00%</c:formatCode>
                <c:ptCount val="1"/>
                <c:pt idx="0">
                  <c:v>0.79294117647058826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137-4430-8794-7FB4A786FF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10758976"/>
        <c:axId val="-1310761696"/>
      </c:lineChart>
      <c:catAx>
        <c:axId val="-1310762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310758432"/>
        <c:crosses val="autoZero"/>
        <c:auto val="1"/>
        <c:lblAlgn val="ctr"/>
        <c:lblOffset val="100"/>
        <c:noMultiLvlLbl val="0"/>
      </c:catAx>
      <c:valAx>
        <c:axId val="-1310758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62240"/>
        <c:crosses val="autoZero"/>
        <c:crossBetween val="between"/>
      </c:valAx>
      <c:valAx>
        <c:axId val="-131076169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758976"/>
        <c:crosses val="max"/>
        <c:crossBetween val="between"/>
      </c:valAx>
      <c:catAx>
        <c:axId val="-13107589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1310761696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200" b="1" i="0" baseline="0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METAS PLANEADAS Y ALCANZADAS A NIVEL ACTIVIDAD </a:t>
            </a:r>
            <a:endParaRPr lang="es-MX" sz="1200" dirty="0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  <a:p>
            <a:pPr>
              <a:defRPr/>
            </a:pPr>
            <a:r>
              <a:rPr lang="es-MX" sz="1200" b="1" i="0" baseline="0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PRIMER TRIMESTRE 2025</a:t>
            </a:r>
            <a:endParaRPr lang="es-MX" sz="1200" dirty="0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  <a:p>
            <a:pPr>
              <a:defRPr/>
            </a:pPr>
            <a:r>
              <a:rPr lang="es-MX" sz="1200" b="1" i="0" baseline="0" dirty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EN UNIDADES Y PORCENTAJE DE AVANCE</a:t>
            </a:r>
            <a:endParaRPr lang="es-MX" sz="1200" dirty="0"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c:rich>
      </c:tx>
      <c:layout>
        <c:manualLayout>
          <c:xMode val="edge"/>
          <c:yMode val="edge"/>
          <c:x val="0.12362808568393363"/>
          <c:y val="1.99275390744521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0.10007513340563406"/>
          <c:y val="0.24219190955569939"/>
          <c:w val="0.86994569352045192"/>
          <c:h val="0.532120102917893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'Actividades Aprov Porcentaje de'!$B$4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37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55DA-40CC-8D54-A4619AD60EF0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68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5DA-40CC-8D54-A4619AD60EF0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266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5DA-40CC-8D54-A4619AD60EF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Aprov Porcentaje de'!$C$3:$E$3</c:f>
              <c:strCache>
                <c:ptCount val="3"/>
                <c:pt idx="0">
                  <c:v>Porcentaje de Servicios de Sepultura, realizados </c:v>
                </c:pt>
                <c:pt idx="1">
                  <c:v>Porcentaje de servicios de sepultura ejecutadas</c:v>
                </c:pt>
                <c:pt idx="2">
                  <c:v>Porcentaje de Bóvedas regulaizadas</c:v>
                </c:pt>
              </c:strCache>
            </c:strRef>
          </c:cat>
          <c:val>
            <c:numRef>
              <c:f>'Actividades Aprov Porcentaje de'!$C$4:$E$4</c:f>
              <c:numCache>
                <c:formatCode>General</c:formatCode>
                <c:ptCount val="3"/>
                <c:pt idx="0">
                  <c:v>75</c:v>
                </c:pt>
                <c:pt idx="1">
                  <c:v>100</c:v>
                </c:pt>
                <c:pt idx="2">
                  <c:v>250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CA-410E-B903-870124222094}"/>
            </c:ext>
          </c:extLst>
        </c:ser>
        <c:ser>
          <c:idx val="1"/>
          <c:order val="1"/>
          <c:tx>
            <c:strRef>
              <c:f>'Actividades Aprov Porcentaje de'!$B$5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glow>
                <a:schemeClr val="accent1">
                  <a:alpha val="22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0"/>
            </a:sp3d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15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D3DB-403D-981E-A5A2BD205B90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70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D3DB-403D-981E-A5A2BD205B90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370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D3DB-403D-981E-A5A2BD205B9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Aprov Porcentaje de'!$C$3:$E$3</c:f>
              <c:strCache>
                <c:ptCount val="3"/>
                <c:pt idx="0">
                  <c:v>Porcentaje de Servicios de Sepultura, realizados </c:v>
                </c:pt>
                <c:pt idx="1">
                  <c:v>Porcentaje de servicios de sepultura ejecutadas</c:v>
                </c:pt>
                <c:pt idx="2">
                  <c:v>Porcentaje de Bóvedas regulaizadas</c:v>
                </c:pt>
              </c:strCache>
            </c:strRef>
          </c:cat>
          <c:val>
            <c:numRef>
              <c:f>'Actividades Aprov Porcentaje de'!$C$5:$E$5</c:f>
              <c:numCache>
                <c:formatCode>General</c:formatCode>
                <c:ptCount val="3"/>
                <c:pt idx="0">
                  <c:v>29</c:v>
                </c:pt>
                <c:pt idx="1">
                  <c:v>62</c:v>
                </c:pt>
                <c:pt idx="2">
                  <c:v>246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CA-410E-B903-8701242220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9"/>
        <c:axId val="-1310348528"/>
        <c:axId val="-1310343632"/>
      </c:barChart>
      <c:catAx>
        <c:axId val="-1310348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MX"/>
          </a:p>
        </c:txPr>
        <c:crossAx val="-1310343632"/>
        <c:crosses val="autoZero"/>
        <c:auto val="1"/>
        <c:lblAlgn val="ctr"/>
        <c:lblOffset val="100"/>
        <c:noMultiLvlLbl val="0"/>
      </c:catAx>
      <c:valAx>
        <c:axId val="-1310343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10348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BF3018-64F6-480C-B2D5-2E30F5C1EFEC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9492208-23E8-41B5-AEB7-94480B8D3BE9}">
      <dgm:prSet custT="1"/>
      <dgm:spPr>
        <a:solidFill>
          <a:schemeClr val="bg1"/>
        </a:solidFill>
        <a:ln>
          <a:solidFill>
            <a:schemeClr val="accent4"/>
          </a:solidFill>
        </a:ln>
      </dgm:spPr>
      <dgm:t>
        <a:bodyPr/>
        <a:lstStyle/>
        <a:p>
          <a:r>
            <a:rPr lang="es-ES" sz="1800" b="1" i="0" baseline="0" dirty="0">
              <a:solidFill>
                <a:schemeClr val="tx1"/>
              </a:solidFill>
            </a:rPr>
            <a:t>Nivel Componente y Actividades</a:t>
          </a:r>
          <a:endParaRPr lang="en-US" sz="1800" dirty="0">
            <a:solidFill>
              <a:schemeClr val="tx1"/>
            </a:solidFill>
          </a:endParaRPr>
        </a:p>
      </dgm:t>
    </dgm:pt>
    <dgm:pt modelId="{12E66919-121D-47E8-91DC-AD7714864A5B}" type="parTrans" cxnId="{479CCED5-00EA-421B-98F0-5C1A5F14E0A6}">
      <dgm:prSet/>
      <dgm:spPr/>
      <dgm:t>
        <a:bodyPr/>
        <a:lstStyle/>
        <a:p>
          <a:endParaRPr lang="en-US"/>
        </a:p>
      </dgm:t>
    </dgm:pt>
    <dgm:pt modelId="{6F9E4BE4-5B1E-4E8F-B30F-1513B65D9C33}" type="sibTrans" cxnId="{479CCED5-00EA-421B-98F0-5C1A5F14E0A6}">
      <dgm:prSet/>
      <dgm:spPr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2BE4C97C-D26A-4E2B-9D81-64AF1ED9C80A}">
      <dgm:prSet custT="1"/>
      <dgm:spPr>
        <a:solidFill>
          <a:schemeClr val="bg1"/>
        </a:solidFill>
        <a:ln>
          <a:solidFill>
            <a:schemeClr val="accent4"/>
          </a:solidFill>
        </a:ln>
      </dgm:spPr>
      <dgm:t>
        <a:bodyPr/>
        <a:lstStyle/>
        <a:p>
          <a:pPr algn="just"/>
          <a:r>
            <a:rPr lang="es-ES_tradnl" sz="1100" b="0" dirty="0">
              <a:solidFill>
                <a:schemeClr val="tx1"/>
              </a:solidFill>
            </a:rPr>
            <a:t>En la funeraria municipal, se realizan servicios de sepultura y cremación con descuentos aplicados a la ciudadanía en general que se encuentre con la situación de una perdida familiar. </a:t>
          </a:r>
          <a:endParaRPr lang="en-US" sz="1100" b="0" dirty="0">
            <a:solidFill>
              <a:schemeClr val="tx1"/>
            </a:solidFill>
          </a:endParaRPr>
        </a:p>
      </dgm:t>
    </dgm:pt>
    <dgm:pt modelId="{8A83C0B5-2B93-4240-B02B-1B1D732986BE}" type="parTrans" cxnId="{D29FECEA-24BA-45CE-AF6C-A4FD4E378CA8}">
      <dgm:prSet/>
      <dgm:spPr/>
      <dgm:t>
        <a:bodyPr/>
        <a:lstStyle/>
        <a:p>
          <a:endParaRPr lang="en-US"/>
        </a:p>
      </dgm:t>
    </dgm:pt>
    <dgm:pt modelId="{EE271D76-4278-430C-AA32-8907A853EA4F}" type="sibTrans" cxnId="{D29FECEA-24BA-45CE-AF6C-A4FD4E378CA8}">
      <dgm:prSet/>
      <dgm:spPr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74311E89-586C-4335-973A-8191C3C4E9F0}">
      <dgm:prSet custT="1"/>
      <dgm:spPr>
        <a:solidFill>
          <a:schemeClr val="bg1"/>
        </a:solidFill>
        <a:ln>
          <a:solidFill>
            <a:schemeClr val="accent4"/>
          </a:solidFill>
        </a:ln>
      </dgm:spPr>
      <dgm:t>
        <a:bodyPr/>
        <a:lstStyle/>
        <a:p>
          <a:pPr algn="just"/>
          <a:r>
            <a:rPr lang="es-ES_tradnl" sz="1000" dirty="0">
              <a:solidFill>
                <a:schemeClr val="tx1"/>
              </a:solidFill>
            </a:rPr>
            <a:t>En la primera gráfica se muestra el numero de servicios que conforman la meta planteada 75 para el primer trimestre del 2025 en los servicios funerarios y la meta alcanzada 45 durante el periodo, que asciende </a:t>
          </a:r>
          <a:r>
            <a:rPr lang="es-ES_tradnl" sz="1000" b="1" dirty="0">
              <a:solidFill>
                <a:schemeClr val="tx1"/>
              </a:solidFill>
            </a:rPr>
            <a:t>al 60% </a:t>
          </a:r>
          <a:r>
            <a:rPr lang="es-ES_tradnl" sz="1000" dirty="0">
              <a:solidFill>
                <a:schemeClr val="tx1"/>
              </a:solidFill>
            </a:rPr>
            <a:t>porcentaje correspondiente al PRIMER TRIMESTRE del 2025. </a:t>
          </a:r>
          <a:endParaRPr lang="en-US" sz="1000" dirty="0">
            <a:solidFill>
              <a:schemeClr val="tx1"/>
            </a:solidFill>
          </a:endParaRPr>
        </a:p>
      </dgm:t>
    </dgm:pt>
    <dgm:pt modelId="{C8592E56-B23A-4D01-9BAD-E9B948EA81BC}" type="parTrans" cxnId="{45C38C8C-AFFB-4EB9-8AA7-B5D8738DE5F1}">
      <dgm:prSet/>
      <dgm:spPr/>
      <dgm:t>
        <a:bodyPr/>
        <a:lstStyle/>
        <a:p>
          <a:endParaRPr lang="en-US"/>
        </a:p>
      </dgm:t>
    </dgm:pt>
    <dgm:pt modelId="{76EE3946-8B85-40CF-8E2C-4BCD55EE5C9F}" type="sibTrans" cxnId="{45C38C8C-AFFB-4EB9-8AA7-B5D8738DE5F1}">
      <dgm:prSet/>
      <dgm:spPr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1FBA5821-8220-4932-9761-CACF92819560}">
      <dgm:prSet custT="1"/>
      <dgm:spPr>
        <a:solidFill>
          <a:schemeClr val="bg1"/>
        </a:solidFill>
        <a:ln>
          <a:solidFill>
            <a:schemeClr val="accent4"/>
          </a:solidFill>
        </a:ln>
      </dgm:spPr>
      <dgm:t>
        <a:bodyPr/>
        <a:lstStyle/>
        <a:p>
          <a:pPr algn="just"/>
          <a:r>
            <a:rPr lang="es-ES_tradnl" sz="1000" dirty="0">
              <a:solidFill>
                <a:schemeClr val="tx1"/>
              </a:solidFill>
            </a:rPr>
            <a:t>En la segunda grafica se muestra el numero de servicios y porcentajes alcanzados durante el segundo trimestre por actividad:</a:t>
          </a:r>
          <a:endParaRPr lang="en-US" sz="1000" dirty="0">
            <a:solidFill>
              <a:schemeClr val="tx1"/>
            </a:solidFill>
          </a:endParaRPr>
        </a:p>
      </dgm:t>
    </dgm:pt>
    <dgm:pt modelId="{A7FF22E9-8446-48E9-81EA-3AD0F5BEEF19}" type="parTrans" cxnId="{BB2E242F-31F4-4E20-8089-1D1F9DAB1B37}">
      <dgm:prSet/>
      <dgm:spPr/>
      <dgm:t>
        <a:bodyPr/>
        <a:lstStyle/>
        <a:p>
          <a:endParaRPr lang="en-US"/>
        </a:p>
      </dgm:t>
    </dgm:pt>
    <dgm:pt modelId="{9529F34F-751C-4B0E-9F51-BE1E801081CD}" type="sibTrans" cxnId="{BB2E242F-31F4-4E20-8089-1D1F9DAB1B37}">
      <dgm:prSet/>
      <dgm:spPr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4F742BC8-7694-4AC1-9AB2-649685DBBBAA}">
      <dgm:prSet custT="1"/>
      <dgm:spPr>
        <a:solidFill>
          <a:schemeClr val="bg1"/>
        </a:solidFill>
        <a:ln>
          <a:solidFill>
            <a:schemeClr val="accent4"/>
          </a:solidFill>
        </a:ln>
      </dgm:spPr>
      <dgm:t>
        <a:bodyPr/>
        <a:lstStyle/>
        <a:p>
          <a:pPr algn="just"/>
          <a:r>
            <a:rPr lang="es-ES_tradnl" sz="1000" dirty="0">
              <a:solidFill>
                <a:schemeClr val="tx1"/>
              </a:solidFill>
            </a:rPr>
            <a:t>En la primera actividad: </a:t>
          </a:r>
          <a:r>
            <a:rPr lang="es-MX" sz="1000" dirty="0">
              <a:solidFill>
                <a:schemeClr val="tx1"/>
              </a:solidFill>
            </a:rPr>
            <a:t>Ejecución de servicios de velación y cremación </a:t>
          </a:r>
          <a:r>
            <a:rPr lang="es-ES_tradnl" sz="1000" dirty="0">
              <a:solidFill>
                <a:schemeClr val="tx1"/>
              </a:solidFill>
            </a:rPr>
            <a:t>se logró un avance del 73.17% con 30 actividades realizadas de las 41 programadas</a:t>
          </a:r>
          <a:r>
            <a:rPr lang="es-ES_tradnl" sz="1200" dirty="0">
              <a:solidFill>
                <a:schemeClr val="tx1"/>
              </a:solidFill>
            </a:rPr>
            <a:t>.</a:t>
          </a:r>
          <a:endParaRPr lang="en-US" sz="1200" dirty="0">
            <a:solidFill>
              <a:schemeClr val="tx1"/>
            </a:solidFill>
          </a:endParaRPr>
        </a:p>
      </dgm:t>
    </dgm:pt>
    <dgm:pt modelId="{085ADF39-15D1-4CEE-8787-0EDF58761F4B}" type="parTrans" cxnId="{754835FA-63FE-4391-BE37-7B5CCF8373B1}">
      <dgm:prSet/>
      <dgm:spPr/>
      <dgm:t>
        <a:bodyPr/>
        <a:lstStyle/>
        <a:p>
          <a:endParaRPr lang="en-US"/>
        </a:p>
      </dgm:t>
    </dgm:pt>
    <dgm:pt modelId="{EB005BD7-DD11-4CDA-8DDD-8CEC7E5DCAF6}" type="sibTrans" cxnId="{754835FA-63FE-4391-BE37-7B5CCF8373B1}">
      <dgm:prSet/>
      <dgm:spPr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B69C0E86-31FE-4D3E-9172-5092DE0E48AA}">
      <dgm:prSet custT="1"/>
      <dgm:spPr>
        <a:solidFill>
          <a:schemeClr val="bg1"/>
        </a:solidFill>
        <a:ln>
          <a:solidFill>
            <a:schemeClr val="accent4"/>
          </a:solidFill>
        </a:ln>
      </dgm:spPr>
      <dgm:t>
        <a:bodyPr/>
        <a:lstStyle/>
        <a:p>
          <a:pPr algn="just"/>
          <a:r>
            <a:rPr lang="es-ES_tradnl" sz="1000" dirty="0">
              <a:solidFill>
                <a:schemeClr val="tx1"/>
              </a:solidFill>
            </a:rPr>
            <a:t>En la segunda actividad: </a:t>
          </a:r>
          <a:r>
            <a:rPr lang="es-MX" sz="1000" dirty="0">
              <a:solidFill>
                <a:schemeClr val="tx1"/>
              </a:solidFill>
            </a:rPr>
            <a:t>Ejecución de servicios de velación y sepultura</a:t>
          </a:r>
          <a:r>
            <a:rPr lang="es-ES_tradnl" sz="1000" dirty="0">
              <a:solidFill>
                <a:schemeClr val="tx1"/>
              </a:solidFill>
            </a:rPr>
            <a:t> se logró un avance del 44% con 15 actividades realizadas de las 34 programadas.</a:t>
          </a:r>
          <a:endParaRPr lang="en-US" sz="1000" dirty="0">
            <a:solidFill>
              <a:schemeClr val="tx1"/>
            </a:solidFill>
          </a:endParaRPr>
        </a:p>
      </dgm:t>
    </dgm:pt>
    <dgm:pt modelId="{77E9589F-0670-4CD9-8D25-910C3F83D124}" type="parTrans" cxnId="{01ED500A-AB40-45A4-970C-3AEA0FE9B458}">
      <dgm:prSet/>
      <dgm:spPr/>
      <dgm:t>
        <a:bodyPr/>
        <a:lstStyle/>
        <a:p>
          <a:endParaRPr lang="en-US"/>
        </a:p>
      </dgm:t>
    </dgm:pt>
    <dgm:pt modelId="{B7D54D13-6C8A-439F-BB34-823A5DB9CE51}" type="sibTrans" cxnId="{01ED500A-AB40-45A4-970C-3AEA0FE9B458}">
      <dgm:prSet/>
      <dgm:spPr/>
      <dgm:t>
        <a:bodyPr/>
        <a:lstStyle/>
        <a:p>
          <a:endParaRPr lang="en-US"/>
        </a:p>
      </dgm:t>
    </dgm:pt>
    <dgm:pt modelId="{6289E7EF-BB8C-4B16-A377-7A6F7CAB9102}" type="pres">
      <dgm:prSet presAssocID="{0BBF3018-64F6-480C-B2D5-2E30F5C1EFEC}" presName="Name0" presStyleCnt="0">
        <dgm:presLayoutVars>
          <dgm:dir/>
          <dgm:resizeHandles val="exact"/>
        </dgm:presLayoutVars>
      </dgm:prSet>
      <dgm:spPr/>
    </dgm:pt>
    <dgm:pt modelId="{D56317C4-8585-44DE-916A-0FA4D8670EC5}" type="pres">
      <dgm:prSet presAssocID="{F9492208-23E8-41B5-AEB7-94480B8D3BE9}" presName="node" presStyleLbl="node1" presStyleIdx="0" presStyleCnt="6" custLinFactNeighborX="8329" custLinFactNeighborY="-52374">
        <dgm:presLayoutVars>
          <dgm:bulletEnabled val="1"/>
        </dgm:presLayoutVars>
      </dgm:prSet>
      <dgm:spPr/>
    </dgm:pt>
    <dgm:pt modelId="{327DBD24-5F90-479B-A629-790C5D3C3058}" type="pres">
      <dgm:prSet presAssocID="{6F9E4BE4-5B1E-4E8F-B30F-1513B65D9C33}" presName="sibTrans" presStyleLbl="sibTrans1D1" presStyleIdx="0" presStyleCnt="5"/>
      <dgm:spPr/>
    </dgm:pt>
    <dgm:pt modelId="{4A90AB5F-07B2-422E-A1CB-7102A208C471}" type="pres">
      <dgm:prSet presAssocID="{6F9E4BE4-5B1E-4E8F-B30F-1513B65D9C33}" presName="connectorText" presStyleLbl="sibTrans1D1" presStyleIdx="0" presStyleCnt="5"/>
      <dgm:spPr/>
    </dgm:pt>
    <dgm:pt modelId="{1A72779A-AC27-4293-8720-6F9BFA441F61}" type="pres">
      <dgm:prSet presAssocID="{2BE4C97C-D26A-4E2B-9D81-64AF1ED9C80A}" presName="node" presStyleLbl="node1" presStyleIdx="1" presStyleCnt="6" custScaleY="135308">
        <dgm:presLayoutVars>
          <dgm:bulletEnabled val="1"/>
        </dgm:presLayoutVars>
      </dgm:prSet>
      <dgm:spPr/>
    </dgm:pt>
    <dgm:pt modelId="{EC0D3000-C0AF-4B45-B71C-EAAA13FF6EEF}" type="pres">
      <dgm:prSet presAssocID="{EE271D76-4278-430C-AA32-8907A853EA4F}" presName="sibTrans" presStyleLbl="sibTrans1D1" presStyleIdx="1" presStyleCnt="5"/>
      <dgm:spPr/>
    </dgm:pt>
    <dgm:pt modelId="{0F281399-991B-4E9B-8BA4-A986156FC3A5}" type="pres">
      <dgm:prSet presAssocID="{EE271D76-4278-430C-AA32-8907A853EA4F}" presName="connectorText" presStyleLbl="sibTrans1D1" presStyleIdx="1" presStyleCnt="5"/>
      <dgm:spPr/>
    </dgm:pt>
    <dgm:pt modelId="{FD01598B-6CCD-47D9-B114-96E58B621351}" type="pres">
      <dgm:prSet presAssocID="{74311E89-586C-4335-973A-8191C3C4E9F0}" presName="node" presStyleLbl="node1" presStyleIdx="2" presStyleCnt="6" custScaleY="134051">
        <dgm:presLayoutVars>
          <dgm:bulletEnabled val="1"/>
        </dgm:presLayoutVars>
      </dgm:prSet>
      <dgm:spPr/>
    </dgm:pt>
    <dgm:pt modelId="{0084A78C-2CD8-41A6-A2F7-06B1F9AC20DA}" type="pres">
      <dgm:prSet presAssocID="{76EE3946-8B85-40CF-8E2C-4BCD55EE5C9F}" presName="sibTrans" presStyleLbl="sibTrans1D1" presStyleIdx="2" presStyleCnt="5"/>
      <dgm:spPr/>
    </dgm:pt>
    <dgm:pt modelId="{7DA269FE-B177-4335-9EC4-A348E756DDB1}" type="pres">
      <dgm:prSet presAssocID="{76EE3946-8B85-40CF-8E2C-4BCD55EE5C9F}" presName="connectorText" presStyleLbl="sibTrans1D1" presStyleIdx="2" presStyleCnt="5"/>
      <dgm:spPr/>
    </dgm:pt>
    <dgm:pt modelId="{1D4A4D63-AE59-4811-8451-8AF4D9A5C292}" type="pres">
      <dgm:prSet presAssocID="{1FBA5821-8220-4932-9761-CACF92819560}" presName="node" presStyleLbl="node1" presStyleIdx="3" presStyleCnt="6" custLinFactNeighborX="-1635">
        <dgm:presLayoutVars>
          <dgm:bulletEnabled val="1"/>
        </dgm:presLayoutVars>
      </dgm:prSet>
      <dgm:spPr/>
    </dgm:pt>
    <dgm:pt modelId="{B79FF56A-1694-406A-987C-AA9DE1A6BA70}" type="pres">
      <dgm:prSet presAssocID="{9529F34F-751C-4B0E-9F51-BE1E801081CD}" presName="sibTrans" presStyleLbl="sibTrans1D1" presStyleIdx="3" presStyleCnt="5"/>
      <dgm:spPr/>
    </dgm:pt>
    <dgm:pt modelId="{FC52C3CF-B6BD-4FB7-B510-1AE66CE0D5C8}" type="pres">
      <dgm:prSet presAssocID="{9529F34F-751C-4B0E-9F51-BE1E801081CD}" presName="connectorText" presStyleLbl="sibTrans1D1" presStyleIdx="3" presStyleCnt="5"/>
      <dgm:spPr/>
    </dgm:pt>
    <dgm:pt modelId="{3E0323F7-F8EA-4711-87D9-6880960EA9EB}" type="pres">
      <dgm:prSet presAssocID="{4F742BC8-7694-4AC1-9AB2-649685DBBBAA}" presName="node" presStyleLbl="node1" presStyleIdx="4" presStyleCnt="6">
        <dgm:presLayoutVars>
          <dgm:bulletEnabled val="1"/>
        </dgm:presLayoutVars>
      </dgm:prSet>
      <dgm:spPr/>
    </dgm:pt>
    <dgm:pt modelId="{452814C7-EBD4-4A0F-A769-0B3A3354F6F7}" type="pres">
      <dgm:prSet presAssocID="{EB005BD7-DD11-4CDA-8DDD-8CEC7E5DCAF6}" presName="sibTrans" presStyleLbl="sibTrans1D1" presStyleIdx="4" presStyleCnt="5"/>
      <dgm:spPr/>
    </dgm:pt>
    <dgm:pt modelId="{D6981EE9-9160-4AC0-8B43-D0AAB1FC60A0}" type="pres">
      <dgm:prSet presAssocID="{EB005BD7-DD11-4CDA-8DDD-8CEC7E5DCAF6}" presName="connectorText" presStyleLbl="sibTrans1D1" presStyleIdx="4" presStyleCnt="5"/>
      <dgm:spPr/>
    </dgm:pt>
    <dgm:pt modelId="{AB490559-1D8F-4465-B8CD-076248296213}" type="pres">
      <dgm:prSet presAssocID="{B69C0E86-31FE-4D3E-9172-5092DE0E48AA}" presName="node" presStyleLbl="node1" presStyleIdx="5" presStyleCnt="6">
        <dgm:presLayoutVars>
          <dgm:bulletEnabled val="1"/>
        </dgm:presLayoutVars>
      </dgm:prSet>
      <dgm:spPr/>
    </dgm:pt>
  </dgm:ptLst>
  <dgm:cxnLst>
    <dgm:cxn modelId="{01ED500A-AB40-45A4-970C-3AEA0FE9B458}" srcId="{0BBF3018-64F6-480C-B2D5-2E30F5C1EFEC}" destId="{B69C0E86-31FE-4D3E-9172-5092DE0E48AA}" srcOrd="5" destOrd="0" parTransId="{77E9589F-0670-4CD9-8D25-910C3F83D124}" sibTransId="{B7D54D13-6C8A-439F-BB34-823A5DB9CE51}"/>
    <dgm:cxn modelId="{F3F2080C-D40D-4049-80C6-7500712B266A}" type="presOf" srcId="{6F9E4BE4-5B1E-4E8F-B30F-1513B65D9C33}" destId="{4A90AB5F-07B2-422E-A1CB-7102A208C471}" srcOrd="1" destOrd="0" presId="urn:microsoft.com/office/officeart/2016/7/layout/RepeatingBendingProcessNew"/>
    <dgm:cxn modelId="{D57C3A2C-BCB5-4EA3-B488-F13C7AAF5040}" type="presOf" srcId="{EE271D76-4278-430C-AA32-8907A853EA4F}" destId="{0F281399-991B-4E9B-8BA4-A986156FC3A5}" srcOrd="1" destOrd="0" presId="urn:microsoft.com/office/officeart/2016/7/layout/RepeatingBendingProcessNew"/>
    <dgm:cxn modelId="{BB2E242F-31F4-4E20-8089-1D1F9DAB1B37}" srcId="{0BBF3018-64F6-480C-B2D5-2E30F5C1EFEC}" destId="{1FBA5821-8220-4932-9761-CACF92819560}" srcOrd="3" destOrd="0" parTransId="{A7FF22E9-8446-48E9-81EA-3AD0F5BEEF19}" sibTransId="{9529F34F-751C-4B0E-9F51-BE1E801081CD}"/>
    <dgm:cxn modelId="{32D5CF32-2214-4DE6-9314-6A0C6FB90060}" type="presOf" srcId="{4F742BC8-7694-4AC1-9AB2-649685DBBBAA}" destId="{3E0323F7-F8EA-4711-87D9-6880960EA9EB}" srcOrd="0" destOrd="0" presId="urn:microsoft.com/office/officeart/2016/7/layout/RepeatingBendingProcessNew"/>
    <dgm:cxn modelId="{DB90C136-8A00-45F8-9FA0-E06EB4CCD3D6}" type="presOf" srcId="{9529F34F-751C-4B0E-9F51-BE1E801081CD}" destId="{B79FF56A-1694-406A-987C-AA9DE1A6BA70}" srcOrd="0" destOrd="0" presId="urn:microsoft.com/office/officeart/2016/7/layout/RepeatingBendingProcessNew"/>
    <dgm:cxn modelId="{233AB443-A91D-4525-8DE0-1A3931E65BB0}" type="presOf" srcId="{B69C0E86-31FE-4D3E-9172-5092DE0E48AA}" destId="{AB490559-1D8F-4465-B8CD-076248296213}" srcOrd="0" destOrd="0" presId="urn:microsoft.com/office/officeart/2016/7/layout/RepeatingBendingProcessNew"/>
    <dgm:cxn modelId="{08821B44-2D5B-4E3C-B514-7169643A3AA4}" type="presOf" srcId="{F9492208-23E8-41B5-AEB7-94480B8D3BE9}" destId="{D56317C4-8585-44DE-916A-0FA4D8670EC5}" srcOrd="0" destOrd="0" presId="urn:microsoft.com/office/officeart/2016/7/layout/RepeatingBendingProcessNew"/>
    <dgm:cxn modelId="{54170953-FE04-49F8-821F-912B38FE8585}" type="presOf" srcId="{9529F34F-751C-4B0E-9F51-BE1E801081CD}" destId="{FC52C3CF-B6BD-4FB7-B510-1AE66CE0D5C8}" srcOrd="1" destOrd="0" presId="urn:microsoft.com/office/officeart/2016/7/layout/RepeatingBendingProcessNew"/>
    <dgm:cxn modelId="{C72D1C5C-0063-41EE-99E7-3C3A70D2C14B}" type="presOf" srcId="{1FBA5821-8220-4932-9761-CACF92819560}" destId="{1D4A4D63-AE59-4811-8451-8AF4D9A5C292}" srcOrd="0" destOrd="0" presId="urn:microsoft.com/office/officeart/2016/7/layout/RepeatingBendingProcessNew"/>
    <dgm:cxn modelId="{33B26368-B139-41FF-979B-DE213A2E21E4}" type="presOf" srcId="{0BBF3018-64F6-480C-B2D5-2E30F5C1EFEC}" destId="{6289E7EF-BB8C-4B16-A377-7A6F7CAB9102}" srcOrd="0" destOrd="0" presId="urn:microsoft.com/office/officeart/2016/7/layout/RepeatingBendingProcessNew"/>
    <dgm:cxn modelId="{26FF1A80-0CDC-4C65-9757-2AD5144AA8C4}" type="presOf" srcId="{EB005BD7-DD11-4CDA-8DDD-8CEC7E5DCAF6}" destId="{D6981EE9-9160-4AC0-8B43-D0AAB1FC60A0}" srcOrd="1" destOrd="0" presId="urn:microsoft.com/office/officeart/2016/7/layout/RepeatingBendingProcessNew"/>
    <dgm:cxn modelId="{45C5D887-BF48-42E9-8E8D-6C71D55EB1C9}" type="presOf" srcId="{76EE3946-8B85-40CF-8E2C-4BCD55EE5C9F}" destId="{0084A78C-2CD8-41A6-A2F7-06B1F9AC20DA}" srcOrd="0" destOrd="0" presId="urn:microsoft.com/office/officeart/2016/7/layout/RepeatingBendingProcessNew"/>
    <dgm:cxn modelId="{45C38C8C-AFFB-4EB9-8AA7-B5D8738DE5F1}" srcId="{0BBF3018-64F6-480C-B2D5-2E30F5C1EFEC}" destId="{74311E89-586C-4335-973A-8191C3C4E9F0}" srcOrd="2" destOrd="0" parTransId="{C8592E56-B23A-4D01-9BAD-E9B948EA81BC}" sibTransId="{76EE3946-8B85-40CF-8E2C-4BCD55EE5C9F}"/>
    <dgm:cxn modelId="{BE330E92-F1B2-4217-9291-D1190F52BA25}" type="presOf" srcId="{EB005BD7-DD11-4CDA-8DDD-8CEC7E5DCAF6}" destId="{452814C7-EBD4-4A0F-A769-0B3A3354F6F7}" srcOrd="0" destOrd="0" presId="urn:microsoft.com/office/officeart/2016/7/layout/RepeatingBendingProcessNew"/>
    <dgm:cxn modelId="{D028DAA3-71BE-4CB4-8B45-A316278A60C9}" type="presOf" srcId="{76EE3946-8B85-40CF-8E2C-4BCD55EE5C9F}" destId="{7DA269FE-B177-4335-9EC4-A348E756DDB1}" srcOrd="1" destOrd="0" presId="urn:microsoft.com/office/officeart/2016/7/layout/RepeatingBendingProcessNew"/>
    <dgm:cxn modelId="{521993BB-6545-4D40-9D09-9DE6B214543D}" type="presOf" srcId="{2BE4C97C-D26A-4E2B-9D81-64AF1ED9C80A}" destId="{1A72779A-AC27-4293-8720-6F9BFA441F61}" srcOrd="0" destOrd="0" presId="urn:microsoft.com/office/officeart/2016/7/layout/RepeatingBendingProcessNew"/>
    <dgm:cxn modelId="{B1F036CD-5ED9-48DE-B8A1-4A402E532706}" type="presOf" srcId="{6F9E4BE4-5B1E-4E8F-B30F-1513B65D9C33}" destId="{327DBD24-5F90-479B-A629-790C5D3C3058}" srcOrd="0" destOrd="0" presId="urn:microsoft.com/office/officeart/2016/7/layout/RepeatingBendingProcessNew"/>
    <dgm:cxn modelId="{00F939CE-24F3-4DC8-A814-F7CECB123446}" type="presOf" srcId="{EE271D76-4278-430C-AA32-8907A853EA4F}" destId="{EC0D3000-C0AF-4B45-B71C-EAAA13FF6EEF}" srcOrd="0" destOrd="0" presId="urn:microsoft.com/office/officeart/2016/7/layout/RepeatingBendingProcessNew"/>
    <dgm:cxn modelId="{479CCED5-00EA-421B-98F0-5C1A5F14E0A6}" srcId="{0BBF3018-64F6-480C-B2D5-2E30F5C1EFEC}" destId="{F9492208-23E8-41B5-AEB7-94480B8D3BE9}" srcOrd="0" destOrd="0" parTransId="{12E66919-121D-47E8-91DC-AD7714864A5B}" sibTransId="{6F9E4BE4-5B1E-4E8F-B30F-1513B65D9C33}"/>
    <dgm:cxn modelId="{6AAF06EA-5B29-4591-95A5-80DB73AE78AA}" type="presOf" srcId="{74311E89-586C-4335-973A-8191C3C4E9F0}" destId="{FD01598B-6CCD-47D9-B114-96E58B621351}" srcOrd="0" destOrd="0" presId="urn:microsoft.com/office/officeart/2016/7/layout/RepeatingBendingProcessNew"/>
    <dgm:cxn modelId="{D29FECEA-24BA-45CE-AF6C-A4FD4E378CA8}" srcId="{0BBF3018-64F6-480C-B2D5-2E30F5C1EFEC}" destId="{2BE4C97C-D26A-4E2B-9D81-64AF1ED9C80A}" srcOrd="1" destOrd="0" parTransId="{8A83C0B5-2B93-4240-B02B-1B1D732986BE}" sibTransId="{EE271D76-4278-430C-AA32-8907A853EA4F}"/>
    <dgm:cxn modelId="{754835FA-63FE-4391-BE37-7B5CCF8373B1}" srcId="{0BBF3018-64F6-480C-B2D5-2E30F5C1EFEC}" destId="{4F742BC8-7694-4AC1-9AB2-649685DBBBAA}" srcOrd="4" destOrd="0" parTransId="{085ADF39-15D1-4CEE-8787-0EDF58761F4B}" sibTransId="{EB005BD7-DD11-4CDA-8DDD-8CEC7E5DCAF6}"/>
    <dgm:cxn modelId="{479590B6-C66A-4505-9B8F-A9D12C1EB112}" type="presParOf" srcId="{6289E7EF-BB8C-4B16-A377-7A6F7CAB9102}" destId="{D56317C4-8585-44DE-916A-0FA4D8670EC5}" srcOrd="0" destOrd="0" presId="urn:microsoft.com/office/officeart/2016/7/layout/RepeatingBendingProcessNew"/>
    <dgm:cxn modelId="{6D963BF3-669D-4959-BD0D-970313D4DDD3}" type="presParOf" srcId="{6289E7EF-BB8C-4B16-A377-7A6F7CAB9102}" destId="{327DBD24-5F90-479B-A629-790C5D3C3058}" srcOrd="1" destOrd="0" presId="urn:microsoft.com/office/officeart/2016/7/layout/RepeatingBendingProcessNew"/>
    <dgm:cxn modelId="{4C6E338A-1FA3-41EB-9C27-D701AEEF8450}" type="presParOf" srcId="{327DBD24-5F90-479B-A629-790C5D3C3058}" destId="{4A90AB5F-07B2-422E-A1CB-7102A208C471}" srcOrd="0" destOrd="0" presId="urn:microsoft.com/office/officeart/2016/7/layout/RepeatingBendingProcessNew"/>
    <dgm:cxn modelId="{F7BC8865-B9E4-4E9F-A34E-3069F6CE761B}" type="presParOf" srcId="{6289E7EF-BB8C-4B16-A377-7A6F7CAB9102}" destId="{1A72779A-AC27-4293-8720-6F9BFA441F61}" srcOrd="2" destOrd="0" presId="urn:microsoft.com/office/officeart/2016/7/layout/RepeatingBendingProcessNew"/>
    <dgm:cxn modelId="{3C3DBA5A-D289-416E-8516-84FD946C3986}" type="presParOf" srcId="{6289E7EF-BB8C-4B16-A377-7A6F7CAB9102}" destId="{EC0D3000-C0AF-4B45-B71C-EAAA13FF6EEF}" srcOrd="3" destOrd="0" presId="urn:microsoft.com/office/officeart/2016/7/layout/RepeatingBendingProcessNew"/>
    <dgm:cxn modelId="{D2AEB461-4B90-435F-BA11-89B3317F3D25}" type="presParOf" srcId="{EC0D3000-C0AF-4B45-B71C-EAAA13FF6EEF}" destId="{0F281399-991B-4E9B-8BA4-A986156FC3A5}" srcOrd="0" destOrd="0" presId="urn:microsoft.com/office/officeart/2016/7/layout/RepeatingBendingProcessNew"/>
    <dgm:cxn modelId="{450CABB1-9E1C-4038-BB20-6EEECF80F153}" type="presParOf" srcId="{6289E7EF-BB8C-4B16-A377-7A6F7CAB9102}" destId="{FD01598B-6CCD-47D9-B114-96E58B621351}" srcOrd="4" destOrd="0" presId="urn:microsoft.com/office/officeart/2016/7/layout/RepeatingBendingProcessNew"/>
    <dgm:cxn modelId="{4764214D-1DC7-4DBF-8635-4F19ACF6C163}" type="presParOf" srcId="{6289E7EF-BB8C-4B16-A377-7A6F7CAB9102}" destId="{0084A78C-2CD8-41A6-A2F7-06B1F9AC20DA}" srcOrd="5" destOrd="0" presId="urn:microsoft.com/office/officeart/2016/7/layout/RepeatingBendingProcessNew"/>
    <dgm:cxn modelId="{E0D2F697-5CAA-4097-AC18-D32FE40A3FDE}" type="presParOf" srcId="{0084A78C-2CD8-41A6-A2F7-06B1F9AC20DA}" destId="{7DA269FE-B177-4335-9EC4-A348E756DDB1}" srcOrd="0" destOrd="0" presId="urn:microsoft.com/office/officeart/2016/7/layout/RepeatingBendingProcessNew"/>
    <dgm:cxn modelId="{1EDACAA7-B3E1-410D-9BC2-5B1BA4484359}" type="presParOf" srcId="{6289E7EF-BB8C-4B16-A377-7A6F7CAB9102}" destId="{1D4A4D63-AE59-4811-8451-8AF4D9A5C292}" srcOrd="6" destOrd="0" presId="urn:microsoft.com/office/officeart/2016/7/layout/RepeatingBendingProcessNew"/>
    <dgm:cxn modelId="{A5824FB6-C44A-4D85-AD70-541BEAB37A11}" type="presParOf" srcId="{6289E7EF-BB8C-4B16-A377-7A6F7CAB9102}" destId="{B79FF56A-1694-406A-987C-AA9DE1A6BA70}" srcOrd="7" destOrd="0" presId="urn:microsoft.com/office/officeart/2016/7/layout/RepeatingBendingProcessNew"/>
    <dgm:cxn modelId="{32552544-56AF-4EC5-ACC5-8A964C2C9364}" type="presParOf" srcId="{B79FF56A-1694-406A-987C-AA9DE1A6BA70}" destId="{FC52C3CF-B6BD-4FB7-B510-1AE66CE0D5C8}" srcOrd="0" destOrd="0" presId="urn:microsoft.com/office/officeart/2016/7/layout/RepeatingBendingProcessNew"/>
    <dgm:cxn modelId="{4267F045-D933-46AB-A7D9-D13D7E6E5F6F}" type="presParOf" srcId="{6289E7EF-BB8C-4B16-A377-7A6F7CAB9102}" destId="{3E0323F7-F8EA-4711-87D9-6880960EA9EB}" srcOrd="8" destOrd="0" presId="urn:microsoft.com/office/officeart/2016/7/layout/RepeatingBendingProcessNew"/>
    <dgm:cxn modelId="{B4CE721A-5524-4B17-BF42-081818C18826}" type="presParOf" srcId="{6289E7EF-BB8C-4B16-A377-7A6F7CAB9102}" destId="{452814C7-EBD4-4A0F-A769-0B3A3354F6F7}" srcOrd="9" destOrd="0" presId="urn:microsoft.com/office/officeart/2016/7/layout/RepeatingBendingProcessNew"/>
    <dgm:cxn modelId="{9A142EDD-81CF-453E-9982-20A9DA0338E6}" type="presParOf" srcId="{452814C7-EBD4-4A0F-A769-0B3A3354F6F7}" destId="{D6981EE9-9160-4AC0-8B43-D0AAB1FC60A0}" srcOrd="0" destOrd="0" presId="urn:microsoft.com/office/officeart/2016/7/layout/RepeatingBendingProcessNew"/>
    <dgm:cxn modelId="{2D9463FC-E39F-4376-8C83-576EC71B0CE2}" type="presParOf" srcId="{6289E7EF-BB8C-4B16-A377-7A6F7CAB9102}" destId="{AB490559-1D8F-4465-B8CD-076248296213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7DBD24-5F90-479B-A629-790C5D3C3058}">
      <dsp:nvSpPr>
        <dsp:cNvPr id="0" name=""/>
        <dsp:cNvSpPr/>
      </dsp:nvSpPr>
      <dsp:spPr>
        <a:xfrm>
          <a:off x="1988543" y="931775"/>
          <a:ext cx="238564" cy="5765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6382" y="0"/>
              </a:lnTo>
              <a:lnTo>
                <a:pt x="136382" y="576535"/>
              </a:lnTo>
              <a:lnTo>
                <a:pt x="238564" y="576535"/>
              </a:lnTo>
            </a:path>
          </a:pathLst>
        </a:custGeom>
        <a:noFill/>
        <a:ln w="6350" cap="flat" cmpd="sng" algn="ctr">
          <a:solidFill>
            <a:schemeClr val="accent4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91918" y="1217931"/>
        <a:ext cx="31813" cy="4223"/>
      </dsp:txXfrm>
    </dsp:sp>
    <dsp:sp modelId="{D56317C4-8585-44DE-916A-0FA4D8670EC5}">
      <dsp:nvSpPr>
        <dsp:cNvPr id="0" name=""/>
        <dsp:cNvSpPr/>
      </dsp:nvSpPr>
      <dsp:spPr>
        <a:xfrm>
          <a:off x="155669" y="381373"/>
          <a:ext cx="1834673" cy="1100803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01" tIns="94366" rIns="89901" bIns="9436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i="0" kern="1200" baseline="0" dirty="0">
              <a:solidFill>
                <a:schemeClr val="tx1"/>
              </a:solidFill>
            </a:rPr>
            <a:t>Nivel Componente y Actividades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155669" y="381373"/>
        <a:ext cx="1834673" cy="1100803"/>
      </dsp:txXfrm>
    </dsp:sp>
    <dsp:sp modelId="{EC0D3000-C0AF-4B45-B71C-EAAA13FF6EEF}">
      <dsp:nvSpPr>
        <dsp:cNvPr id="0" name=""/>
        <dsp:cNvSpPr/>
      </dsp:nvSpPr>
      <dsp:spPr>
        <a:xfrm>
          <a:off x="920196" y="2251248"/>
          <a:ext cx="2256648" cy="391374"/>
        </a:xfrm>
        <a:custGeom>
          <a:avLst/>
          <a:gdLst/>
          <a:ahLst/>
          <a:cxnLst/>
          <a:rect l="0" t="0" r="0" b="0"/>
          <a:pathLst>
            <a:path>
              <a:moveTo>
                <a:pt x="2256648" y="0"/>
              </a:moveTo>
              <a:lnTo>
                <a:pt x="2256648" y="212787"/>
              </a:lnTo>
              <a:lnTo>
                <a:pt x="0" y="212787"/>
              </a:lnTo>
              <a:lnTo>
                <a:pt x="0" y="391374"/>
              </a:lnTo>
            </a:path>
          </a:pathLst>
        </a:custGeom>
        <a:noFill/>
        <a:ln w="6350" cap="flat" cmpd="sng" algn="ctr">
          <a:solidFill>
            <a:schemeClr val="accent4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991126" y="2444824"/>
        <a:ext cx="114788" cy="4223"/>
      </dsp:txXfrm>
    </dsp:sp>
    <dsp:sp modelId="{1A72779A-AC27-4293-8720-6F9BFA441F61}">
      <dsp:nvSpPr>
        <dsp:cNvPr id="0" name=""/>
        <dsp:cNvSpPr/>
      </dsp:nvSpPr>
      <dsp:spPr>
        <a:xfrm>
          <a:off x="2259507" y="763572"/>
          <a:ext cx="1834673" cy="1489475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01" tIns="94366" rIns="89901" bIns="94366" numCol="1" spcCol="1270" anchor="ctr" anchorCtr="0">
          <a:noAutofit/>
        </a:bodyPr>
        <a:lstStyle/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100" b="0" kern="1200" dirty="0">
              <a:solidFill>
                <a:schemeClr val="tx1"/>
              </a:solidFill>
            </a:rPr>
            <a:t>En la funeraria municipal, se realizan servicios de sepultura y cremación con descuentos aplicados a la ciudadanía en general que se encuentre con la situación de una perdida familiar. </a:t>
          </a:r>
          <a:endParaRPr lang="en-US" sz="1100" b="0" kern="1200" dirty="0">
            <a:solidFill>
              <a:schemeClr val="tx1"/>
            </a:solidFill>
          </a:endParaRPr>
        </a:p>
      </dsp:txBody>
      <dsp:txXfrm>
        <a:off x="2259507" y="763572"/>
        <a:ext cx="1834673" cy="1489475"/>
      </dsp:txXfrm>
    </dsp:sp>
    <dsp:sp modelId="{0084A78C-2CD8-41A6-A2F7-06B1F9AC20DA}">
      <dsp:nvSpPr>
        <dsp:cNvPr id="0" name=""/>
        <dsp:cNvSpPr/>
      </dsp:nvSpPr>
      <dsp:spPr>
        <a:xfrm>
          <a:off x="1835733" y="3367122"/>
          <a:ext cx="36137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1377" y="45720"/>
              </a:lnTo>
            </a:path>
          </a:pathLst>
        </a:custGeom>
        <a:noFill/>
        <a:ln w="6350" cap="flat" cmpd="sng" algn="ctr">
          <a:solidFill>
            <a:schemeClr val="accent4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06622" y="3410730"/>
        <a:ext cx="19598" cy="4223"/>
      </dsp:txXfrm>
    </dsp:sp>
    <dsp:sp modelId="{FD01598B-6CCD-47D9-B114-96E58B621351}">
      <dsp:nvSpPr>
        <dsp:cNvPr id="0" name=""/>
        <dsp:cNvSpPr/>
      </dsp:nvSpPr>
      <dsp:spPr>
        <a:xfrm>
          <a:off x="2859" y="2675023"/>
          <a:ext cx="1834673" cy="1475638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01" tIns="94366" rIns="89901" bIns="94366" numCol="1" spcCol="1270" anchor="ctr" anchorCtr="0">
          <a:noAutofit/>
        </a:bodyPr>
        <a:lstStyle/>
        <a:p>
          <a:pPr marL="0" lvl="0" indent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000" kern="1200" dirty="0">
              <a:solidFill>
                <a:schemeClr val="tx1"/>
              </a:solidFill>
            </a:rPr>
            <a:t>En la primera gráfica se muestra el numero de servicios que conforman la meta planteada 75 para el primer trimestre del 2025 en los servicios funerarios y la meta alcanzada 45 durante el periodo, que asciende </a:t>
          </a:r>
          <a:r>
            <a:rPr lang="es-ES_tradnl" sz="1000" b="1" kern="1200" dirty="0">
              <a:solidFill>
                <a:schemeClr val="tx1"/>
              </a:solidFill>
            </a:rPr>
            <a:t>al 60% </a:t>
          </a:r>
          <a:r>
            <a:rPr lang="es-ES_tradnl" sz="1000" kern="1200" dirty="0">
              <a:solidFill>
                <a:schemeClr val="tx1"/>
              </a:solidFill>
            </a:rPr>
            <a:t>porcentaje correspondiente al PRIMER TRIMESTRE del 2025. 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2859" y="2675023"/>
        <a:ext cx="1834673" cy="1475638"/>
      </dsp:txXfrm>
    </dsp:sp>
    <dsp:sp modelId="{B79FF56A-1694-406A-987C-AA9DE1A6BA70}">
      <dsp:nvSpPr>
        <dsp:cNvPr id="0" name=""/>
        <dsp:cNvSpPr/>
      </dsp:nvSpPr>
      <dsp:spPr>
        <a:xfrm>
          <a:off x="920196" y="3961444"/>
          <a:ext cx="2226651" cy="578792"/>
        </a:xfrm>
        <a:custGeom>
          <a:avLst/>
          <a:gdLst/>
          <a:ahLst/>
          <a:cxnLst/>
          <a:rect l="0" t="0" r="0" b="0"/>
          <a:pathLst>
            <a:path>
              <a:moveTo>
                <a:pt x="2226651" y="0"/>
              </a:moveTo>
              <a:lnTo>
                <a:pt x="2226651" y="306496"/>
              </a:lnTo>
              <a:lnTo>
                <a:pt x="0" y="306496"/>
              </a:lnTo>
              <a:lnTo>
                <a:pt x="0" y="578792"/>
              </a:lnTo>
            </a:path>
          </a:pathLst>
        </a:custGeom>
        <a:noFill/>
        <a:ln w="6350" cap="flat" cmpd="sng" algn="ctr">
          <a:solidFill>
            <a:schemeClr val="accent4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975808" y="4248729"/>
        <a:ext cx="115426" cy="4223"/>
      </dsp:txXfrm>
    </dsp:sp>
    <dsp:sp modelId="{1D4A4D63-AE59-4811-8451-8AF4D9A5C292}">
      <dsp:nvSpPr>
        <dsp:cNvPr id="0" name=""/>
        <dsp:cNvSpPr/>
      </dsp:nvSpPr>
      <dsp:spPr>
        <a:xfrm>
          <a:off x="2229511" y="2862440"/>
          <a:ext cx="1834673" cy="1100803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01" tIns="94366" rIns="89901" bIns="94366" numCol="1" spcCol="1270" anchor="ctr" anchorCtr="0">
          <a:noAutofit/>
        </a:bodyPr>
        <a:lstStyle/>
        <a:p>
          <a:pPr marL="0" lvl="0" indent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000" kern="1200" dirty="0">
              <a:solidFill>
                <a:schemeClr val="tx1"/>
              </a:solidFill>
            </a:rPr>
            <a:t>En la segunda grafica se muestra el numero de servicios y porcentajes alcanzados durante el segundo trimestre por actividad: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2229511" y="2862440"/>
        <a:ext cx="1834673" cy="1100803"/>
      </dsp:txXfrm>
    </dsp:sp>
    <dsp:sp modelId="{452814C7-EBD4-4A0F-A769-0B3A3354F6F7}">
      <dsp:nvSpPr>
        <dsp:cNvPr id="0" name=""/>
        <dsp:cNvSpPr/>
      </dsp:nvSpPr>
      <dsp:spPr>
        <a:xfrm>
          <a:off x="1835733" y="5077319"/>
          <a:ext cx="39137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1374" y="45720"/>
              </a:lnTo>
            </a:path>
          </a:pathLst>
        </a:custGeom>
        <a:noFill/>
        <a:ln w="6350" cap="flat" cmpd="sng" algn="ctr">
          <a:solidFill>
            <a:schemeClr val="accent4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20871" y="5120927"/>
        <a:ext cx="21098" cy="4223"/>
      </dsp:txXfrm>
    </dsp:sp>
    <dsp:sp modelId="{3E0323F7-F8EA-4711-87D9-6880960EA9EB}">
      <dsp:nvSpPr>
        <dsp:cNvPr id="0" name=""/>
        <dsp:cNvSpPr/>
      </dsp:nvSpPr>
      <dsp:spPr>
        <a:xfrm>
          <a:off x="2859" y="4572637"/>
          <a:ext cx="1834673" cy="1100803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01" tIns="94366" rIns="89901" bIns="94366" numCol="1" spcCol="1270" anchor="ctr" anchorCtr="0">
          <a:noAutofit/>
        </a:bodyPr>
        <a:lstStyle/>
        <a:p>
          <a:pPr marL="0" lvl="0" indent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000" kern="1200" dirty="0">
              <a:solidFill>
                <a:schemeClr val="tx1"/>
              </a:solidFill>
            </a:rPr>
            <a:t>En la primera actividad: </a:t>
          </a:r>
          <a:r>
            <a:rPr lang="es-MX" sz="1000" kern="1200" dirty="0">
              <a:solidFill>
                <a:schemeClr val="tx1"/>
              </a:solidFill>
            </a:rPr>
            <a:t>Ejecución de servicios de velación y cremación </a:t>
          </a:r>
          <a:r>
            <a:rPr lang="es-ES_tradnl" sz="1000" kern="1200" dirty="0">
              <a:solidFill>
                <a:schemeClr val="tx1"/>
              </a:solidFill>
            </a:rPr>
            <a:t>se logró un avance del 73.17% con 30 actividades realizadas de las 41 programadas</a:t>
          </a:r>
          <a:r>
            <a:rPr lang="es-ES_tradnl" sz="1200" kern="1200" dirty="0">
              <a:solidFill>
                <a:schemeClr val="tx1"/>
              </a:solidFill>
            </a:rPr>
            <a:t>.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2859" y="4572637"/>
        <a:ext cx="1834673" cy="1100803"/>
      </dsp:txXfrm>
    </dsp:sp>
    <dsp:sp modelId="{AB490559-1D8F-4465-B8CD-076248296213}">
      <dsp:nvSpPr>
        <dsp:cNvPr id="0" name=""/>
        <dsp:cNvSpPr/>
      </dsp:nvSpPr>
      <dsp:spPr>
        <a:xfrm>
          <a:off x="2259507" y="4572637"/>
          <a:ext cx="1834673" cy="1100803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901" tIns="94366" rIns="89901" bIns="94366" numCol="1" spcCol="1270" anchor="ctr" anchorCtr="0">
          <a:noAutofit/>
        </a:bodyPr>
        <a:lstStyle/>
        <a:p>
          <a:pPr marL="0" lvl="0" indent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000" kern="1200" dirty="0">
              <a:solidFill>
                <a:schemeClr val="tx1"/>
              </a:solidFill>
            </a:rPr>
            <a:t>En la segunda actividad: </a:t>
          </a:r>
          <a:r>
            <a:rPr lang="es-MX" sz="1000" kern="1200" dirty="0">
              <a:solidFill>
                <a:schemeClr val="tx1"/>
              </a:solidFill>
            </a:rPr>
            <a:t>Ejecución de servicios de velación y sepultura</a:t>
          </a:r>
          <a:r>
            <a:rPr lang="es-ES_tradnl" sz="1000" kern="1200" dirty="0">
              <a:solidFill>
                <a:schemeClr val="tx1"/>
              </a:solidFill>
            </a:rPr>
            <a:t> se logró un avance del 44% con 15 actividades realizadas de las 34 programadas.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2259507" y="4572637"/>
        <a:ext cx="1834673" cy="11008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1.68612E-7</cdr:x>
      <cdr:y>0</cdr:y>
    </cdr:from>
    <cdr:to>
      <cdr:x>0.11912</cdr:x>
      <cdr:y>0.11348</cdr:y>
    </cdr:to>
    <cdr:pic>
      <cdr:nvPicPr>
        <cdr:cNvPr id="3" name="Imagen 2" descr="Imagen que contiene Texto&#10;&#10;El contenido generado por IA puede ser incorrecto.">
          <a:extLst xmlns:a="http://schemas.openxmlformats.org/drawingml/2006/main">
            <a:ext uri="{FF2B5EF4-FFF2-40B4-BE49-F238E27FC236}">
              <a16:creationId xmlns:a16="http://schemas.microsoft.com/office/drawing/2014/main" id="{C49B2704-52E0-4383-7D65-6B8FE6EBFF21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" y="0"/>
          <a:ext cx="706484" cy="241115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0.37401</cdr:x>
      <cdr:y>0.40748</cdr:y>
    </cdr:from>
    <cdr:to>
      <cdr:x>0.46102</cdr:x>
      <cdr:y>0.45861</cdr:y>
    </cdr:to>
    <cdr:sp macro="" textlink="">
      <cdr:nvSpPr>
        <cdr:cNvPr id="4" name="CuadroTexto 3">
          <a:extLst xmlns:a="http://schemas.openxmlformats.org/drawingml/2006/main">
            <a:ext uri="{FF2B5EF4-FFF2-40B4-BE49-F238E27FC236}">
              <a16:creationId xmlns:a16="http://schemas.microsoft.com/office/drawing/2014/main" id="{A98F61B5-4EE1-CFF7-A165-63C3C482B1A3}"/>
            </a:ext>
          </a:extLst>
        </cdr:cNvPr>
        <cdr:cNvSpPr txBox="1"/>
      </cdr:nvSpPr>
      <cdr:spPr>
        <a:xfrm xmlns:a="http://schemas.openxmlformats.org/drawingml/2006/main">
          <a:off x="2218149" y="865804"/>
          <a:ext cx="516048" cy="108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s-MX" sz="1100" kern="1200" dirty="0"/>
        </a:p>
      </cdr:txBody>
    </cdr:sp>
  </cdr:relSizeAnchor>
  <cdr:relSizeAnchor xmlns:cdr="http://schemas.openxmlformats.org/drawingml/2006/chartDrawing">
    <cdr:from>
      <cdr:x>0.36943</cdr:x>
      <cdr:y>0.37217</cdr:y>
    </cdr:from>
    <cdr:to>
      <cdr:x>0.43507</cdr:x>
      <cdr:y>0.5</cdr:y>
    </cdr:to>
    <cdr:sp macro="" textlink="">
      <cdr:nvSpPr>
        <cdr:cNvPr id="6" name="CuadroTexto 5">
          <a:extLst xmlns:a="http://schemas.openxmlformats.org/drawingml/2006/main">
            <a:ext uri="{FF2B5EF4-FFF2-40B4-BE49-F238E27FC236}">
              <a16:creationId xmlns:a16="http://schemas.microsoft.com/office/drawing/2014/main" id="{EE78213E-A8F3-D981-FF95-9B6A5875D4A1}"/>
            </a:ext>
          </a:extLst>
        </cdr:cNvPr>
        <cdr:cNvSpPr txBox="1"/>
      </cdr:nvSpPr>
      <cdr:spPr>
        <a:xfrm xmlns:a="http://schemas.openxmlformats.org/drawingml/2006/main">
          <a:off x="2190990" y="790784"/>
          <a:ext cx="389298" cy="2716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100" kern="1200" dirty="0"/>
            <a:t>75</a:t>
          </a:r>
        </a:p>
      </cdr:txBody>
    </cdr:sp>
  </cdr:relSizeAnchor>
  <cdr:relSizeAnchor xmlns:cdr="http://schemas.openxmlformats.org/drawingml/2006/chartDrawing">
    <cdr:from>
      <cdr:x>0.55261</cdr:x>
      <cdr:y>0.4093</cdr:y>
    </cdr:from>
    <cdr:to>
      <cdr:x>0.78922</cdr:x>
      <cdr:y>0.5</cdr:y>
    </cdr:to>
    <cdr:sp macro="" textlink="">
      <cdr:nvSpPr>
        <cdr:cNvPr id="7" name="CuadroTexto 6">
          <a:extLst xmlns:a="http://schemas.openxmlformats.org/drawingml/2006/main">
            <a:ext uri="{FF2B5EF4-FFF2-40B4-BE49-F238E27FC236}">
              <a16:creationId xmlns:a16="http://schemas.microsoft.com/office/drawing/2014/main" id="{58715827-FB39-87EB-CAF9-F2FB708DA52C}"/>
            </a:ext>
          </a:extLst>
        </cdr:cNvPr>
        <cdr:cNvSpPr txBox="1"/>
      </cdr:nvSpPr>
      <cdr:spPr>
        <a:xfrm xmlns:a="http://schemas.openxmlformats.org/drawingml/2006/main">
          <a:off x="3277405" y="869675"/>
          <a:ext cx="1403287" cy="1927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100" kern="1200" dirty="0"/>
            <a:t>45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0.25043</cdr:x>
      <cdr:y>0.33445</cdr:y>
    </cdr:from>
    <cdr:to>
      <cdr:x>0.35212</cdr:x>
      <cdr:y>0.39207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1436915" y="1112084"/>
          <a:ext cx="583476" cy="1915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900" dirty="0"/>
            <a:t>73.1</a:t>
          </a:r>
          <a:r>
            <a:rPr lang="es-MX" dirty="0"/>
            <a:t>7%</a:t>
          </a:r>
          <a:endParaRPr lang="es-MX" sz="1100" dirty="0"/>
        </a:p>
      </cdr:txBody>
    </cdr:sp>
  </cdr:relSizeAnchor>
  <cdr:relSizeAnchor xmlns:cdr="http://schemas.openxmlformats.org/drawingml/2006/chartDrawing">
    <cdr:from>
      <cdr:x>0.63139</cdr:x>
      <cdr:y>0.5137</cdr:y>
    </cdr:from>
    <cdr:to>
      <cdr:x>0.70728</cdr:x>
      <cdr:y>0.5687</cdr:y>
    </cdr:to>
    <cdr:sp macro="" textlink="">
      <cdr:nvSpPr>
        <cdr:cNvPr id="3" name="CuadroTexto 2"/>
        <cdr:cNvSpPr txBox="1"/>
      </cdr:nvSpPr>
      <cdr:spPr>
        <a:xfrm xmlns:a="http://schemas.openxmlformats.org/drawingml/2006/main">
          <a:off x="3622766" y="1708086"/>
          <a:ext cx="435428" cy="1828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dirty="0"/>
            <a:t>44</a:t>
          </a:r>
          <a:r>
            <a:rPr lang="es-MX" sz="1100" dirty="0"/>
            <a:t>%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0.16204</cdr:x>
      <cdr:y>0.17948</cdr:y>
    </cdr:to>
    <cdr:pic>
      <cdr:nvPicPr>
        <cdr:cNvPr id="3" name="Imagen 2" descr="Imagen que contiene Texto&#10;&#10;El contenido generado por IA puede ser incorrecto.">
          <a:extLst xmlns:a="http://schemas.openxmlformats.org/drawingml/2006/main">
            <a:ext uri="{FF2B5EF4-FFF2-40B4-BE49-F238E27FC236}">
              <a16:creationId xmlns:a16="http://schemas.microsoft.com/office/drawing/2014/main" id="{BEFB8294-126B-23EA-D0D7-31A2ECD77F86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961026" cy="375130"/>
        </a:xfrm>
        <a:prstGeom xmlns:a="http://schemas.openxmlformats.org/drawingml/2006/main" prst="rect">
          <a:avLst/>
        </a:prstGeom>
      </cdr:spPr>
    </cdr:pic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0.16958</cdr:x>
      <cdr:y>0.46695</cdr:y>
    </cdr:from>
    <cdr:to>
      <cdr:x>0.27824</cdr:x>
      <cdr:y>0.53304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1005765" y="1476754"/>
          <a:ext cx="644439" cy="2090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100" dirty="0"/>
            <a:t>40.54%</a:t>
          </a:r>
        </a:p>
      </cdr:txBody>
    </cdr:sp>
  </cdr:relSizeAnchor>
  <cdr:relSizeAnchor xmlns:cdr="http://schemas.openxmlformats.org/drawingml/2006/chartDrawing">
    <cdr:from>
      <cdr:x>0.49044</cdr:x>
      <cdr:y>0.46557</cdr:y>
    </cdr:from>
    <cdr:to>
      <cdr:x>0.61785</cdr:x>
      <cdr:y>0.53442</cdr:y>
    </cdr:to>
    <cdr:sp macro="" textlink="">
      <cdr:nvSpPr>
        <cdr:cNvPr id="3" name="CuadroTexto 2"/>
        <cdr:cNvSpPr txBox="1"/>
      </cdr:nvSpPr>
      <cdr:spPr>
        <a:xfrm xmlns:a="http://schemas.openxmlformats.org/drawingml/2006/main">
          <a:off x="2908691" y="1472390"/>
          <a:ext cx="755632" cy="2177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100" dirty="0"/>
            <a:t>97.14%</a:t>
          </a:r>
        </a:p>
      </cdr:txBody>
    </cdr:sp>
  </cdr:relSizeAnchor>
  <cdr:relSizeAnchor xmlns:cdr="http://schemas.openxmlformats.org/drawingml/2006/chartDrawing">
    <cdr:from>
      <cdr:x>0.77626</cdr:x>
      <cdr:y>0.17637</cdr:y>
    </cdr:from>
    <cdr:to>
      <cdr:x>0.90107</cdr:x>
      <cdr:y>0.24796</cdr:y>
    </cdr:to>
    <cdr:sp macro="" textlink="">
      <cdr:nvSpPr>
        <cdr:cNvPr id="4" name="CuadroTexto 3"/>
        <cdr:cNvSpPr txBox="1"/>
      </cdr:nvSpPr>
      <cdr:spPr>
        <a:xfrm xmlns:a="http://schemas.openxmlformats.org/drawingml/2006/main">
          <a:off x="4603830" y="557785"/>
          <a:ext cx="740222" cy="2264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100" dirty="0"/>
            <a:t>142.30%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0E345E5-69E5-46CA-B395-52A6421A2A3D}" type="datetimeFigureOut">
              <a:rPr lang="en-US" smtClean="0"/>
              <a:t>4/24/25</a:t>
            </a:fld>
            <a:endParaRPr lang="en-U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F85A3B2-6601-44E5-AE42-D842DC1A672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204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5A3B2-6601-44E5-AE42-D842DC1A672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993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85A3B2-6601-44E5-AE42-D842DC1A672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38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4B6457-97E7-414B-9DDF-F351C914E9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BB76DE1-0A04-0D4A-AAC4-B1EF5D2E6D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4791CD-CA7A-5A46-A023-9CB0C3814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24/4/25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3C7484-024B-4746-85C0-0C4B76698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C85D070-424F-CC4B-BA10-E02C744CC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3973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EFBC21-16D8-BE49-B0D4-BCFA86759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4321B81-1BB8-8E4B-8FDC-08571E6462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22D281-A4E4-2944-ADA2-82CFA66DC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24/4/25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2F3B37-0916-3542-A4A0-2BD5F334A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BA2205C-C199-5E49-B4A5-7BA8062C1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9214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F80E750-39C1-DF43-8259-6260E36B8D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8D799E0-5A90-2D47-AD40-D69014B2A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9D79760-9DAB-EE4E-B913-CCB3D3E19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24/4/25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F32F2D8-463B-1D48-9B45-94804A7C5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8610823-C2FD-1646-A13E-BC35FE5C5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00242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F7B8E9-ACCF-DE40-A42D-411CC6C2C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0AF23D8-4817-F341-BD0D-AD2483116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C42EE89-7F71-9343-9B4A-4CCC03CB1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24/4/25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5B16D72-F859-0840-A8D7-DA762D6CE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A86A1E-7B22-B74C-8070-CF30F660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26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B9C628-9B10-184A-BF90-18FD6F7B4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2212D1-AAC1-5A45-B5D9-938CF9382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EEFD7F-B503-CF46-AAB6-87ECD52C4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24/4/25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F441AD8-1AE7-8B41-91AF-AA44AEDBF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B71F90-59AB-4444-A018-A274A3E0A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06226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AC2119-27FB-9E4E-B5BF-C07D60A2F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E2BA35-CA44-4143-9D52-3B0670DF95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63DD19E-9D30-4244-BBD3-0E837A055D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678B5C8-C21B-EB4A-88ED-56F534C08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24/4/25</a:t>
            </a:fld>
            <a:endParaRPr lang="es-ES_tradn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A2E11DB-6CEC-D94B-AF53-E1F782865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039FF7D-B361-9A48-A5CA-852F925A9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58213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8F61B8-1510-8D49-944E-80BD7A0A0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024911C-54FD-8C48-8BFC-DAADFA7499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229F621-9CD7-DC45-9D28-6AE199E379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D714FEE-1909-5E48-91CF-A21B02204D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2E05B77-07EF-DD40-BDA8-27CE8530FD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11822A6-C32F-A042-A924-46F961F50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24/4/25</a:t>
            </a:fld>
            <a:endParaRPr lang="es-ES_tradnl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0A22F9E-4514-A94E-B6C3-85A0EC5DE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2C40D86-05B5-D742-ADF3-FC3495B3F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00850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B9C358-8BD9-A344-8B1F-1221E620E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E0BA330-F8F8-F245-940E-473577E73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24/4/25</a:t>
            </a:fld>
            <a:endParaRPr lang="es-ES_tradnl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27DC52B-72AC-1C42-92B4-3B59FDE7F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8C35862-B345-2444-85EC-9CBBC8C1B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7987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5176637-01DD-5F41-BC28-36B81411D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24/4/25</a:t>
            </a:fld>
            <a:endParaRPr lang="es-ES_tradnl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2F34602-5039-0247-8615-72F1A1A06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9413057-F7D0-6344-A2E9-15A59EB12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32683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3F3766-B4F1-A243-82E1-33E9FFDA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55258C-4D20-504B-907D-0579E54A1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D630014-8F63-5240-8880-4050E1028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8E78B4A-DA56-D14F-A5CD-E2CF4083A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24/4/25</a:t>
            </a:fld>
            <a:endParaRPr lang="es-ES_tradn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810CB0D-135B-D14D-BE44-2200DD72E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43A78BF-33D8-D34E-9568-F94CDCAAB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893428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13F14F-80CB-CF4A-9AA5-FA760D38D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806937E-0175-C946-9717-BB41ED62EC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668A21C-4975-5544-9675-CC0DB3EC85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1A18AD6-0A33-5145-96CA-684911556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24/4/25</a:t>
            </a:fld>
            <a:endParaRPr lang="es-ES_tradn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8E64733-ADBF-B94F-A858-886186875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D52B227-78C6-9E49-920F-03A65D440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02479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9CA23C3-FA5F-2446-A92B-9C10A5421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260BC84-BB76-E842-B1E5-25D870CBE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C34074-78C5-4048-88CA-EBDF41FB7E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7FA57-C585-244B-8F83-9BDCE76C2BCF}" type="datetimeFigureOut">
              <a:rPr lang="es-ES_tradnl" smtClean="0"/>
              <a:t>24/4/25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F080F6-92E7-4545-9012-1F02D5BECF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50EE611-63F7-434A-B371-B1A7844285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44225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chart" Target="../charts/chart3.xml"/><Relationship Id="rId7" Type="http://schemas.openxmlformats.org/officeDocument/2006/relationships/diagramColors" Target="../diagrams/colors1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9" name="Rectangle 118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 descr="Imagen que contiene Texto&#10;&#10;El contenido generado por IA puede ser incorrecto.">
            <a:extLst>
              <a:ext uri="{FF2B5EF4-FFF2-40B4-BE49-F238E27FC236}">
                <a16:creationId xmlns:a16="http://schemas.microsoft.com/office/drawing/2014/main" id="{2C3EDDB6-7045-69C0-06D4-91CAD9F7C5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354" r="4975"/>
          <a:stretch/>
        </p:blipFill>
        <p:spPr>
          <a:xfrm>
            <a:off x="1395068" y="610648"/>
            <a:ext cx="9423905" cy="178635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C380E84B-4222-F54D-06C6-A0F2512A26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433" r="14807"/>
          <a:stretch/>
        </p:blipFill>
        <p:spPr>
          <a:xfrm>
            <a:off x="9254763" y="2552898"/>
            <a:ext cx="1542169" cy="1292015"/>
          </a:xfrm>
          <a:prstGeom prst="rect">
            <a:avLst/>
          </a:prstGeom>
        </p:spPr>
      </p:pic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041C67D0-A496-4B86-BF61-263FF9EFD7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6068" y="320442"/>
            <a:ext cx="6572492" cy="6212748"/>
          </a:xfrm>
          <a:custGeom>
            <a:avLst/>
            <a:gdLst>
              <a:gd name="connsiteX0" fmla="*/ 0 w 6572492"/>
              <a:gd name="connsiteY0" fmla="*/ 0 h 6212748"/>
              <a:gd name="connsiteX1" fmla="*/ 2248593 w 6572492"/>
              <a:gd name="connsiteY1" fmla="*/ 0 h 6212748"/>
              <a:gd name="connsiteX2" fmla="*/ 2694770 w 6572492"/>
              <a:gd name="connsiteY2" fmla="*/ 0 h 6212748"/>
              <a:gd name="connsiteX3" fmla="*/ 2991094 w 6572492"/>
              <a:gd name="connsiteY3" fmla="*/ 0 h 6212748"/>
              <a:gd name="connsiteX4" fmla="*/ 6572492 w 6572492"/>
              <a:gd name="connsiteY4" fmla="*/ 0 h 6212748"/>
              <a:gd name="connsiteX5" fmla="*/ 6572492 w 6572492"/>
              <a:gd name="connsiteY5" fmla="*/ 2864954 h 6212748"/>
              <a:gd name="connsiteX6" fmla="*/ 3129047 w 6572492"/>
              <a:gd name="connsiteY6" fmla="*/ 6212748 h 6212748"/>
              <a:gd name="connsiteX7" fmla="*/ 2694770 w 6572492"/>
              <a:gd name="connsiteY7" fmla="*/ 6212748 h 6212748"/>
              <a:gd name="connsiteX8" fmla="*/ 2248593 w 6572492"/>
              <a:gd name="connsiteY8" fmla="*/ 6212748 h 6212748"/>
              <a:gd name="connsiteX9" fmla="*/ 0 w 6572492"/>
              <a:gd name="connsiteY9" fmla="*/ 6212748 h 621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72492" h="6212748">
                <a:moveTo>
                  <a:pt x="0" y="0"/>
                </a:moveTo>
                <a:lnTo>
                  <a:pt x="2248593" y="0"/>
                </a:lnTo>
                <a:lnTo>
                  <a:pt x="2694770" y="0"/>
                </a:lnTo>
                <a:lnTo>
                  <a:pt x="2991094" y="0"/>
                </a:lnTo>
                <a:lnTo>
                  <a:pt x="6572492" y="0"/>
                </a:lnTo>
                <a:lnTo>
                  <a:pt x="6572492" y="2864954"/>
                </a:lnTo>
                <a:lnTo>
                  <a:pt x="3129047" y="6212748"/>
                </a:lnTo>
                <a:lnTo>
                  <a:pt x="2694770" y="6212748"/>
                </a:lnTo>
                <a:lnTo>
                  <a:pt x="2248593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3" name="Right Triangle 122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6D1D4BCC-2746-A64A-8759-D332562A7905}"/>
              </a:ext>
            </a:extLst>
          </p:cNvPr>
          <p:cNvSpPr txBox="1"/>
          <p:nvPr/>
        </p:nvSpPr>
        <p:spPr>
          <a:xfrm>
            <a:off x="5780700" y="3086514"/>
            <a:ext cx="4617334" cy="19296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b="1" noProof="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D88A4CE-7266-99C4-2A27-EC391896E4B5}"/>
              </a:ext>
            </a:extLst>
          </p:cNvPr>
          <p:cNvSpPr txBox="1"/>
          <p:nvPr/>
        </p:nvSpPr>
        <p:spPr>
          <a:xfrm>
            <a:off x="1395068" y="2468635"/>
            <a:ext cx="743244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MX" sz="2000" b="1" dirty="0"/>
              <a:t>PRIMERA SESION ORDINARIA DEL SUBCOMITE SECTORIAL DEL EJE 4 PROSPERIDAD COMPARTIDA Y JUSTICIA SOCIAL.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s-MX" sz="2000" b="1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MX" sz="2000" b="1" dirty="0"/>
              <a:t>INFORME DE AVANCES EN CUMPLIMIENTO DE MESTAS OBJETIVOS PROGRAMA DE IMPULSO AL BIENESTAR SOCIAL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s-MX" sz="2000" b="1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MX" sz="2000" b="1" dirty="0"/>
              <a:t>CORRESPONDIENTE AL PRIMER TRIMESTRE.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s-MX" sz="2000" b="1" dirty="0"/>
              <a:t>ENERO A MARZO 2025.</a:t>
            </a:r>
          </a:p>
        </p:txBody>
      </p:sp>
    </p:spTree>
    <p:extLst>
      <p:ext uri="{BB962C8B-B14F-4D97-AF65-F5344CB8AC3E}">
        <p14:creationId xmlns:p14="http://schemas.microsoft.com/office/powerpoint/2010/main" val="1601408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0E3596DD-156A-473E-9BB3-C6A29F757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noProof="0" dirty="0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2C46C4D6-C474-4E92-B52E-944C1118F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s-MX" noProof="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8414E5F-A9AD-C147-90E3-21EDDF37EFFC}"/>
              </a:ext>
            </a:extLst>
          </p:cNvPr>
          <p:cNvSpPr txBox="1"/>
          <p:nvPr/>
        </p:nvSpPr>
        <p:spPr>
          <a:xfrm>
            <a:off x="643467" y="479835"/>
            <a:ext cx="5319317" cy="569712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indent="-228600" algn="ctr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kumimoji="0" lang="es-MX" sz="1600" b="1" i="0" u="none" strike="noStrike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Nivel </a:t>
            </a:r>
            <a:r>
              <a:rPr lang="es-MX" sz="1600" b="1" noProof="0" dirty="0">
                <a:solidFill>
                  <a:schemeClr val="tx1"/>
                </a:solidFill>
              </a:rPr>
              <a:t>P</a:t>
            </a:r>
            <a:r>
              <a:rPr kumimoji="0" lang="es-MX" sz="1600" b="1" i="0" u="none" strike="noStrike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ropósito.</a:t>
            </a:r>
            <a:endParaRPr lang="es-MX" sz="1600" noProof="0" dirty="0">
              <a:solidFill>
                <a:schemeClr val="tx1"/>
              </a:solidFill>
            </a:endParaRPr>
          </a:p>
          <a:p>
            <a:pPr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MX" sz="1600" b="1" i="0" u="none" strike="noStrike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noProof="0" dirty="0">
                <a:solidFill>
                  <a:schemeClr val="tx1"/>
                </a:solidFill>
              </a:rPr>
              <a:t>El Programa Presupuestario Anual E-PP 4.4 OPERADORA Y ADMINISTRADORA DE BIENES MUNICIPALES S. A. DE C. V. tiene como Propósito contribuir al logro del Objetivo Estratégico del Eje 4, mediante los servicios de la Funeraria Municipal, Panteón Municipal y Rastro Municipal, dirigidas a mejorar la calidad de vida de los habitantes del Municipio de Benito Juárez.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noProof="0" dirty="0">
                <a:solidFill>
                  <a:schemeClr val="tx1"/>
                </a:solidFill>
              </a:rPr>
              <a:t>En la gráfica se observa: En el eje vertical izquierdo la meta planteada para el Primer Trimestre, y en el derecho la meta alcanzada durante el Primer Trimestre respecto a los servicios ofrecidos por esta Operadora y Administradora de Bienes Municipales.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noProof="0" dirty="0">
                <a:solidFill>
                  <a:schemeClr val="tx1"/>
                </a:solidFill>
              </a:rPr>
              <a:t>En el Primer Trimestre este Programa logró un avance del 111.11% de acuerdo a lo planeado, realizando 500 servicio, de los </a:t>
            </a:r>
            <a:r>
              <a:rPr lang="es-MX" sz="1600" dirty="0">
                <a:solidFill>
                  <a:schemeClr val="tx1"/>
                </a:solidFill>
              </a:rPr>
              <a:t>450</a:t>
            </a:r>
            <a:r>
              <a:rPr lang="es-MX" sz="1600" noProof="0" dirty="0">
                <a:solidFill>
                  <a:schemeClr val="tx1"/>
                </a:solidFill>
              </a:rPr>
              <a:t> planeados.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s-MX" sz="1600" b="1" i="0" u="none" strike="noStrike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600" b="1" noProof="0" dirty="0">
                <a:solidFill>
                  <a:schemeClr val="tx1"/>
                </a:solidFill>
              </a:rPr>
              <a:t>Es importante mencionar que durante el Primer Trimestre del ejercicio fiscal 2025, el Rastro Municipal no  mantuvo operaciones por cuestiones de mantenimiento y rehabilitación, por lo que no se proyectaron servicios a ejecutar.</a:t>
            </a:r>
            <a:endParaRPr kumimoji="0" lang="es-MX" sz="1600" b="1" i="0" u="none" strike="noStrike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MX" sz="1000" b="1" i="0" u="none" strike="noStrike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MX" sz="1000" b="0" i="0" u="none" strike="noStrike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MX" sz="1000" b="0" i="0" u="none" strike="noStrike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MX" sz="1000" b="0" i="0" u="none" strike="noStrike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MX" sz="1000" b="0" i="0" u="none" strike="noStrike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MX" sz="1000" b="0" i="0" u="none" strike="noStrike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05545565-05F4-467C-8D0A-263BE9593B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1399979"/>
              </p:ext>
            </p:extLst>
          </p:nvPr>
        </p:nvGraphicFramePr>
        <p:xfrm>
          <a:off x="6800986" y="643237"/>
          <a:ext cx="4747547" cy="56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4354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8414E5F-A9AD-C147-90E3-21EDDF37EFFC}"/>
              </a:ext>
            </a:extLst>
          </p:cNvPr>
          <p:cNvSpPr txBox="1"/>
          <p:nvPr/>
        </p:nvSpPr>
        <p:spPr>
          <a:xfrm>
            <a:off x="754380" y="557784"/>
            <a:ext cx="3400462" cy="5218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5545565-05F4-467C-8D0A-263BE9593B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25559"/>
              </p:ext>
            </p:extLst>
          </p:nvPr>
        </p:nvGraphicFramePr>
        <p:xfrm>
          <a:off x="5450136" y="673285"/>
          <a:ext cx="5930784" cy="2124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62F39659-62BC-47C5-AB8B-0EFA979850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3472014"/>
              </p:ext>
            </p:extLst>
          </p:nvPr>
        </p:nvGraphicFramePr>
        <p:xfrm>
          <a:off x="5643154" y="2798064"/>
          <a:ext cx="5737766" cy="3325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7" name="CuadroTexto 5">
            <a:extLst>
              <a:ext uri="{FF2B5EF4-FFF2-40B4-BE49-F238E27FC236}">
                <a16:creationId xmlns:a16="http://schemas.microsoft.com/office/drawing/2014/main" id="{372F5B98-0A2F-8AAD-AA47-C564409060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8757618"/>
              </p:ext>
            </p:extLst>
          </p:nvPr>
        </p:nvGraphicFramePr>
        <p:xfrm>
          <a:off x="271849" y="253497"/>
          <a:ext cx="4097041" cy="6437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672819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93660083-018D-4F9E-81A3-A28562A81E90}"/>
              </a:ext>
            </a:extLst>
          </p:cNvPr>
          <p:cNvSpPr/>
          <p:nvPr/>
        </p:nvSpPr>
        <p:spPr>
          <a:xfrm>
            <a:off x="1866102" y="116249"/>
            <a:ext cx="836091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Evidencias Fotográficas</a:t>
            </a:r>
          </a:p>
          <a:p>
            <a:pPr algn="ctr"/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Dirección de Actividades de Funeraria </a:t>
            </a:r>
            <a:r>
              <a:rPr lang="es-E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Municipa</a:t>
            </a:r>
            <a:r>
              <a:rPr lang="es-ES_tradnl" sz="2800" b="1" dirty="0"/>
              <a:t>l.</a:t>
            </a:r>
            <a:endParaRPr lang="es-E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38" y="1308818"/>
            <a:ext cx="11827265" cy="10364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9197" t="4389" r="22590" b="3779"/>
          <a:stretch/>
        </p:blipFill>
        <p:spPr>
          <a:xfrm rot="795437">
            <a:off x="6418907" y="1912653"/>
            <a:ext cx="4092165" cy="4230595"/>
          </a:xfrm>
          <a:prstGeom prst="rect">
            <a:avLst/>
          </a:prstGeom>
        </p:spPr>
      </p:pic>
      <p:pic>
        <p:nvPicPr>
          <p:cNvPr id="3" name="Imagen 2" descr="Imagen que contiene Texto&#10;&#10;El contenido generado por IA puede ser incorrecto.">
            <a:extLst>
              <a:ext uri="{FF2B5EF4-FFF2-40B4-BE49-F238E27FC236}">
                <a16:creationId xmlns:a16="http://schemas.microsoft.com/office/drawing/2014/main" id="{96D7D352-5A99-2045-97E2-2C42804391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538" y="32161"/>
            <a:ext cx="2064190" cy="704485"/>
          </a:xfrm>
          <a:prstGeom prst="rect">
            <a:avLst/>
          </a:prstGeom>
        </p:spPr>
      </p:pic>
      <p:pic>
        <p:nvPicPr>
          <p:cNvPr id="11" name="Imagen 10" descr="Imagen que contiene interior, edificio, pequeño, cuarto&#10;&#10;El contenido generado por IA puede ser incorrecto.">
            <a:extLst>
              <a:ext uri="{FF2B5EF4-FFF2-40B4-BE49-F238E27FC236}">
                <a16:creationId xmlns:a16="http://schemas.microsoft.com/office/drawing/2014/main" id="{E3439AAA-5E48-CAB8-0A39-0363B49DBB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492786">
            <a:off x="1176951" y="2051939"/>
            <a:ext cx="3851164" cy="423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544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8414E5F-A9AD-C147-90E3-21EDDF37EFFC}"/>
              </a:ext>
            </a:extLst>
          </p:cNvPr>
          <p:cNvSpPr txBox="1"/>
          <p:nvPr/>
        </p:nvSpPr>
        <p:spPr>
          <a:xfrm>
            <a:off x="754380" y="557784"/>
            <a:ext cx="3400462" cy="5218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5545565-05F4-467C-8D0A-263BE9593B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6218537"/>
              </p:ext>
            </p:extLst>
          </p:nvPr>
        </p:nvGraphicFramePr>
        <p:xfrm>
          <a:off x="5506836" y="702443"/>
          <a:ext cx="5930784" cy="2090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15913EDA-2AAA-4CF9-A6EB-27A5ACBAC506}"/>
              </a:ext>
            </a:extLst>
          </p:cNvPr>
          <p:cNvSpPr txBox="1"/>
          <p:nvPr/>
        </p:nvSpPr>
        <p:spPr>
          <a:xfrm>
            <a:off x="299699" y="513359"/>
            <a:ext cx="4097041" cy="6040724"/>
          </a:xfrm>
          <a:prstGeom prst="rect">
            <a:avLst/>
          </a:prstGeom>
          <a:ln w="57150">
            <a:solidFill>
              <a:schemeClr val="accent4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Componente y Actividades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MX" sz="1400" dirty="0"/>
              <a:t>En e</a:t>
            </a:r>
            <a:r>
              <a:rPr lang="es-ES_tradnl" sz="1400" dirty="0"/>
              <a:t>l rastro municipal, se realizan </a:t>
            </a:r>
            <a:r>
              <a:rPr lang="es-MX" sz="1400" dirty="0"/>
              <a:t>servicios operativos y técnicos de ganadería dirigido a introductores en todas las áreas del rastro.</a:t>
            </a:r>
            <a:endParaRPr lang="es-ES_tradnl" sz="1400" dirty="0"/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400" dirty="0"/>
              <a:t>En la primera gráfica se muestra el numero de servicios que conforman la meta planteada para el primer trimestre de 2025 en los servicios de rastro y la meta alcanzada durante el periodo, que asciende al 0%, porcentaje correspondiente al primer trimestre del 2025. 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400" dirty="0"/>
              <a:t>En la segunda grafica se muestra el numero de servicios y porcentajes alcanzados durante el primer trimestre por actividad:</a:t>
            </a: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1400" dirty="0"/>
              <a:t>En la primera actividad se logró un avance del 0% con 0 actividades realizadas de las 0 programadas.</a:t>
            </a: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1400" dirty="0"/>
              <a:t>En la segunda actividad se logró un avance del 0% con 0 actividades realizadas de las 0 programadas.</a:t>
            </a: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1400" dirty="0"/>
              <a:t>En la tercera actividad se logró un avance del 0% con 0 actividades realizadas de las 0 programadas.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MX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importante mencionar que durante el primer trimestre del ejercicio fiscal 2025, el Rastro Municipal no mantuvo operaciones por cuestiones de mantenimiento y rehabilitación, de acuerdo a la Vigésima Novena Sesión Extraordinaria.</a:t>
            </a:r>
            <a:endParaRPr lang="es-ES_tradnl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endParaRPr lang="es-ES_tradnl" sz="1300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9E73B0EE-06E7-4AEE-945A-E3D0DD8194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5007102"/>
              </p:ext>
            </p:extLst>
          </p:nvPr>
        </p:nvGraphicFramePr>
        <p:xfrm>
          <a:off x="5506836" y="2937245"/>
          <a:ext cx="5930783" cy="3123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27717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93660083-018D-4F9E-81A3-A28562A81E90}"/>
              </a:ext>
            </a:extLst>
          </p:cNvPr>
          <p:cNvSpPr/>
          <p:nvPr/>
        </p:nvSpPr>
        <p:spPr>
          <a:xfrm>
            <a:off x="1866102" y="116249"/>
            <a:ext cx="836091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Evidencias Fotográficas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Dirección de Actividades de Rastro Municipal</a:t>
            </a:r>
            <a:r>
              <a:rPr lang="es-ES_tradnl" sz="3200" b="1" noProof="0" dirty="0"/>
              <a:t>.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38" y="1308818"/>
            <a:ext cx="11827265" cy="1036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283" y="2126660"/>
            <a:ext cx="5924550" cy="3667125"/>
          </a:xfrm>
          <a:prstGeom prst="rect">
            <a:avLst/>
          </a:prstGeom>
        </p:spPr>
      </p:pic>
      <p:pic>
        <p:nvPicPr>
          <p:cNvPr id="2" name="Imagen 1" descr="Imagen que contiene Texto&#10;&#10;El contenido generado por IA puede ser incorrecto.">
            <a:extLst>
              <a:ext uri="{FF2B5EF4-FFF2-40B4-BE49-F238E27FC236}">
                <a16:creationId xmlns:a16="http://schemas.microsoft.com/office/drawing/2014/main" id="{92E8E846-3B8F-816D-A189-2050FADBB3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146" y="77123"/>
            <a:ext cx="2000415" cy="68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939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8414E5F-A9AD-C147-90E3-21EDDF37EFFC}"/>
              </a:ext>
            </a:extLst>
          </p:cNvPr>
          <p:cNvSpPr txBox="1"/>
          <p:nvPr/>
        </p:nvSpPr>
        <p:spPr>
          <a:xfrm>
            <a:off x="754380" y="557784"/>
            <a:ext cx="3400462" cy="5218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5545565-05F4-467C-8D0A-263BE9593B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6305836"/>
              </p:ext>
            </p:extLst>
          </p:nvPr>
        </p:nvGraphicFramePr>
        <p:xfrm>
          <a:off x="5506836" y="788513"/>
          <a:ext cx="5930784" cy="2127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15913EDA-2AAA-4CF9-A6EB-27A5ACBAC506}"/>
              </a:ext>
            </a:extLst>
          </p:cNvPr>
          <p:cNvSpPr txBox="1"/>
          <p:nvPr/>
        </p:nvSpPr>
        <p:spPr>
          <a:xfrm>
            <a:off x="271849" y="234778"/>
            <a:ext cx="4226010" cy="6363730"/>
          </a:xfrm>
          <a:prstGeom prst="rect">
            <a:avLst/>
          </a:prstGeom>
          <a:ln w="57150">
            <a:solidFill>
              <a:schemeClr val="accent4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Componente y Actividades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300" dirty="0"/>
              <a:t>En el Panteón Municipal se ejecutan servicios de sepultura provenientes de funerarias particulares o de la funeraria municipal, así como el cobro por la regularización de bóvedas.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300" dirty="0"/>
              <a:t>En la primera gráfica se muestra el número de servicios que conforman la meta planteada es de 374 para el primer trimestre del 2025 en los servicios de panteón y la meta alcanzada de 455 durante el periodo, que asciende al 121.65%, porcentaje correspondiente al primer trimestre 2025.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300" dirty="0"/>
              <a:t>En la segunda grafica se muestra el numero de servicios y porcentajes alcanzados durante el tercer trimestre por actividad:</a:t>
            </a: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1300" dirty="0"/>
              <a:t>En la primera actividad: </a:t>
            </a:r>
            <a:r>
              <a:rPr lang="es-MX" sz="1300" dirty="0"/>
              <a:t>Ejecución de servicios de sepulturas de Panteón Municipal,</a:t>
            </a:r>
            <a:r>
              <a:rPr lang="es-ES_tradnl" sz="1300" dirty="0"/>
              <a:t> se logró un avance del 40.54% con 15 actividades realizadas de las 37 programadas.</a:t>
            </a: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1300" dirty="0"/>
              <a:t>En la segunda actividad se logró un avance del 97.14% con 70 actividades realizadas de las 68 programadas.</a:t>
            </a: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1300" dirty="0"/>
              <a:t>En la tercera actividad se logró un avance </a:t>
            </a:r>
            <a:r>
              <a:rPr lang="es-ES_tradnl" sz="1300" dirty="0">
                <a:solidFill>
                  <a:schemeClr val="tx1"/>
                </a:solidFill>
              </a:rPr>
              <a:t>del 142.30% </a:t>
            </a:r>
            <a:r>
              <a:rPr lang="es-ES_tradnl" sz="1300" dirty="0"/>
              <a:t>con 370  actividades realizadas de las 266 programadas.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71C21C93-2D3E-4131-9D9A-405E28710E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0435105"/>
              </p:ext>
            </p:extLst>
          </p:nvPr>
        </p:nvGraphicFramePr>
        <p:xfrm>
          <a:off x="5506837" y="2916061"/>
          <a:ext cx="5930784" cy="31625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Imagen 1" descr="Imagen que contiene Texto&#10;&#10;El contenido generado por IA puede ser incorrecto.">
            <a:extLst>
              <a:ext uri="{FF2B5EF4-FFF2-40B4-BE49-F238E27FC236}">
                <a16:creationId xmlns:a16="http://schemas.microsoft.com/office/drawing/2014/main" id="{92E8E846-3B8F-816D-A189-2050FADBB3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6670" y="779418"/>
            <a:ext cx="961025" cy="327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252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93660083-018D-4F9E-81A3-A28562A81E90}"/>
              </a:ext>
            </a:extLst>
          </p:cNvPr>
          <p:cNvSpPr/>
          <p:nvPr/>
        </p:nvSpPr>
        <p:spPr>
          <a:xfrm>
            <a:off x="1866102" y="116249"/>
            <a:ext cx="836091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Evidencias Fotográficas.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Actividades de Panteón Municipal.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3200" b="1" dirty="0"/>
              <a:t>l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538" y="1308818"/>
            <a:ext cx="11827265" cy="10364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2"/>
          <a:stretch/>
        </p:blipFill>
        <p:spPr>
          <a:xfrm rot="854850">
            <a:off x="7077542" y="2016014"/>
            <a:ext cx="4655405" cy="4312268"/>
          </a:xfrm>
          <a:prstGeom prst="rect">
            <a:avLst/>
          </a:prstGeom>
        </p:spPr>
      </p:pic>
      <p:pic>
        <p:nvPicPr>
          <p:cNvPr id="6" name="Imagen 5" descr="Banca de madera en un parque&#10;&#10;El contenido generado por IA puede ser incorrecto.">
            <a:extLst>
              <a:ext uri="{FF2B5EF4-FFF2-40B4-BE49-F238E27FC236}">
                <a16:creationId xmlns:a16="http://schemas.microsoft.com/office/drawing/2014/main" id="{83BA3968-1935-5975-2B81-4EE601200A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702999">
            <a:off x="649858" y="2076521"/>
            <a:ext cx="4793923" cy="4239037"/>
          </a:xfrm>
          <a:prstGeom prst="rect">
            <a:avLst/>
          </a:prstGeom>
        </p:spPr>
      </p:pic>
      <p:pic>
        <p:nvPicPr>
          <p:cNvPr id="8" name="Imagen 7" descr="Imagen que contiene Texto&#10;&#10;El contenido generado por IA puede ser incorrecto.">
            <a:extLst>
              <a:ext uri="{FF2B5EF4-FFF2-40B4-BE49-F238E27FC236}">
                <a16:creationId xmlns:a16="http://schemas.microsoft.com/office/drawing/2014/main" id="{92E8E846-3B8F-816D-A189-2050FADBB3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120" y="116249"/>
            <a:ext cx="1804865" cy="67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45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n que contiene Texto&#10;&#10;El contenido generado por IA puede ser incorrecto.">
            <a:extLst>
              <a:ext uri="{FF2B5EF4-FFF2-40B4-BE49-F238E27FC236}">
                <a16:creationId xmlns:a16="http://schemas.microsoft.com/office/drawing/2014/main" id="{2C9E6771-480D-FD86-972A-0EC23FDCC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777" y="978098"/>
            <a:ext cx="11800446" cy="441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8787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TM10001115[[fn=Paquete]]</Template>
  <TotalTime>6483</TotalTime>
  <Words>930</Words>
  <Application>Microsoft Macintosh PowerPoint</Application>
  <PresentationFormat>Panorámica</PresentationFormat>
  <Paragraphs>131</Paragraphs>
  <Slides>9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Arial</vt:lpstr>
      <vt:lpstr>Arial Narrow</vt:lpstr>
      <vt:lpstr>Calibri</vt:lpstr>
      <vt:lpstr>Calibri Light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Enrique Eduardo Encalada Sánchez</dc:creator>
  <cp:lastModifiedBy>Microsoft Office User</cp:lastModifiedBy>
  <cp:revision>279</cp:revision>
  <cp:lastPrinted>2021-08-02T16:59:29Z</cp:lastPrinted>
  <dcterms:created xsi:type="dcterms:W3CDTF">2021-04-16T16:11:05Z</dcterms:created>
  <dcterms:modified xsi:type="dcterms:W3CDTF">2025-04-24T16:55:42Z</dcterms:modified>
</cp:coreProperties>
</file>